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slideMasters/slideMaster21.xml" ContentType="application/vnd.openxmlformats-officedocument.presentationml.slideMaster+xml"/>
  <Override PartName="/ppt/slides/slide21.xml" ContentType="application/vnd.openxmlformats-officedocument.presentationml.slide+xml"/>
  <Override PartName="/ppt/slideMasters/slideMaster22.xml" ContentType="application/vnd.openxmlformats-officedocument.presentationml.slideMaster+xml"/>
  <Override PartName="/ppt/slides/slide22.xml" ContentType="application/vnd.openxmlformats-officedocument.presentationml.slide+xml"/>
  <Override PartName="/ppt/slideMasters/slideMaster23.xml" ContentType="application/vnd.openxmlformats-officedocument.presentationml.slideMaster+xml"/>
  <Override PartName="/ppt/slides/slide23.xml" ContentType="application/vnd.openxmlformats-officedocument.presentationml.slide+xml"/>
  <Override PartName="/ppt/slideMasters/slideMaster24.xml" ContentType="application/vnd.openxmlformats-officedocument.presentationml.slideMaster+xml"/>
  <Override PartName="/ppt/slides/slide24.xml" ContentType="application/vnd.openxmlformats-officedocument.presentationml.slide+xml"/>
  <Override PartName="/ppt/slideMasters/slideMaster25.xml" ContentType="application/vnd.openxmlformats-officedocument.presentationml.slideMaster+xml"/>
  <Override PartName="/ppt/slides/slide25.xml" ContentType="application/vnd.openxmlformats-officedocument.presentationml.slide+xml"/>
  <Override PartName="/ppt/slideMasters/slideMaster26.xml" ContentType="application/vnd.openxmlformats-officedocument.presentationml.slideMaster+xml"/>
  <Override PartName="/ppt/slides/slide26.xml" ContentType="application/vnd.openxmlformats-officedocument.presentationml.slide+xml"/>
  <Override PartName="/ppt/slideMasters/slideMaster27.xml" ContentType="application/vnd.openxmlformats-officedocument.presentationml.slideMaster+xml"/>
  <Override PartName="/ppt/slides/slide27.xml" ContentType="application/vnd.openxmlformats-officedocument.presentationml.slide+xml"/>
  <Override PartName="/ppt/slideMasters/slideMaster28.xml" ContentType="application/vnd.openxmlformats-officedocument.presentationml.slideMaster+xml"/>
  <Override PartName="/ppt/slides/slide28.xml" ContentType="application/vnd.openxmlformats-officedocument.presentationml.slide+xml"/>
  <Override PartName="/ppt/slideMasters/slideMaster29.xml" ContentType="application/vnd.openxmlformats-officedocument.presentationml.slideMaster+xml"/>
  <Override PartName="/ppt/slides/slide29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  <p:sldId id="276" r:id="rId22"/>
    <p:sldId id="277" r:id="rId23"/>
    <p:sldId id="278" r:id="rId24"/>
    <p:sldId id="279" r:id="rId25"/>
    <p:sldId id="280" r:id="rId26"/>
    <p:sldId id="281" r:id="rId27"/>
    <p:sldId id="282" r:id="rId28"/>
    <p:sldId id="283" r:id="rId29"/>
    <p:sldId id="284" r:id="rId30"/>
  </p:sldIdLst>
  <p:notesMasterIdLst>
    <p:notesMasterId r:id="rId31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slide" Target="slides/slide21.xml"/><Relationship Id="rId23" Type="http://schemas.openxmlformats.org/officeDocument/2006/relationships/slide" Target="slides/slide22.xml"/><Relationship Id="rId24" Type="http://schemas.openxmlformats.org/officeDocument/2006/relationships/slide" Target="slides/slide23.xml"/><Relationship Id="rId25" Type="http://schemas.openxmlformats.org/officeDocument/2006/relationships/slide" Target="slides/slide24.xml"/><Relationship Id="rId26" Type="http://schemas.openxmlformats.org/officeDocument/2006/relationships/slide" Target="slides/slide25.xml"/><Relationship Id="rId27" Type="http://schemas.openxmlformats.org/officeDocument/2006/relationships/slide" Target="slides/slide26.xml"/><Relationship Id="rId28" Type="http://schemas.openxmlformats.org/officeDocument/2006/relationships/slide" Target="slides/slide27.xml"/><Relationship Id="rId29" Type="http://schemas.openxmlformats.org/officeDocument/2006/relationships/slide" Target="slides/slide28.xml"/><Relationship Id="rId30" Type="http://schemas.openxmlformats.org/officeDocument/2006/relationships/slide" Target="slides/slide29.xml"/><Relationship Id="rId31" Type="http://schemas.openxmlformats.org/officeDocument/2006/relationships/notesMaster" Target="notesMasters/notesMaster1.xml"/><Relationship Id="rId32" Type="http://schemas.openxmlformats.org/officeDocument/2006/relationships/presProps" Target="presProps.xml"/><Relationship Id="rId33" Type="http://schemas.openxmlformats.org/officeDocument/2006/relationships/viewProps" Target="viewProps.xml"/><Relationship Id="rId34" Type="http://schemas.openxmlformats.org/officeDocument/2006/relationships/theme" Target="theme/theme1.xml"/><Relationship Id="rId35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_rels/notesSlide2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1.xml"/>
		</Relationships>
</file>

<file path=ppt/notesSlides/_rels/notesSlide2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2.xml"/>
		</Relationships>
</file>

<file path=ppt/notesSlides/_rels/notesSlide2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3.xml"/>
		</Relationships>
</file>

<file path=ppt/notesSlides/_rels/notesSlide2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4.xml"/>
		</Relationships>
</file>

<file path=ppt/notesSlides/_rels/notesSlide2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5.xml"/>
		</Relationships>
</file>

<file path=ppt/notesSlides/_rels/notesSlide2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6.xml"/>
		</Relationships>
</file>

<file path=ppt/notesSlides/_rels/notesSlide2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7.xml"/>
		</Relationships>
</file>

<file path=ppt/notesSlides/_rels/notesSlide2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8.xml"/>
		</Relationships>
</file>

<file path=ppt/notesSlides/_rels/notesSlide2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9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image" Target="../media/image-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pn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png"/><Relationship Id="rId6" Type="http://schemas.openxmlformats.org/officeDocument/2006/relationships/image" Target="../media/image-6-6.png"/><Relationship Id="rId7" Type="http://schemas.openxmlformats.org/officeDocument/2006/relationships/image" Target="../media/image-6-7.png"/><Relationship Id="rId8" Type="http://schemas.openxmlformats.org/officeDocument/2006/relationships/image" Target="../media/image-6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image" Target="../media/image-7-4.png"/><Relationship Id="rId5" Type="http://schemas.openxmlformats.org/officeDocument/2006/relationships/image" Target="../media/image-7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image" Target="../media/image-8-4.png"/><Relationship Id="rId5" Type="http://schemas.openxmlformats.org/officeDocument/2006/relationships/image" Target="../media/image-8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png"/><Relationship Id="rId3" Type="http://schemas.openxmlformats.org/officeDocument/2006/relationships/image" Target="../media/image-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image" Target="../media/image-12-3.png"/><Relationship Id="rId4" Type="http://schemas.openxmlformats.org/officeDocument/2006/relationships/image" Target="../media/image-12-4.png"/><Relationship Id="rId5" Type="http://schemas.openxmlformats.org/officeDocument/2006/relationships/image" Target="../media/image-12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image" Target="../media/image-14-5.pn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image" Target="../media/image-16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pn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png"/><Relationship Id="rId6" Type="http://schemas.openxmlformats.org/officeDocument/2006/relationships/image" Target="../media/image-17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image" Target="../media/image-18-4.png"/><Relationship Id="rId5" Type="http://schemas.openxmlformats.org/officeDocument/2006/relationships/image" Target="../media/image-18-5.png"/><Relationship Id="rId6" Type="http://schemas.openxmlformats.org/officeDocument/2006/relationships/image" Target="../media/image-18-6.png"/><Relationship Id="rId7" Type="http://schemas.openxmlformats.org/officeDocument/2006/relationships/slideLayout" Target="../slideLayouts/slideLayout1.xml"/><Relationship Id="rId8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image" Target="../media/image-1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0.xml"/></Relationships>
</file>

<file path=ppt/slides/_rels/slide2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1-1.png"/><Relationship Id="rId2" Type="http://schemas.openxmlformats.org/officeDocument/2006/relationships/image" Target="../media/image-21-2.png"/><Relationship Id="rId3" Type="http://schemas.openxmlformats.org/officeDocument/2006/relationships/image" Target="../media/image-21-3.png"/><Relationship Id="rId4" Type="http://schemas.openxmlformats.org/officeDocument/2006/relationships/image" Target="../media/image-21-4.png"/><Relationship Id="rId5" Type="http://schemas.openxmlformats.org/officeDocument/2006/relationships/image" Target="../media/image-21-5.png"/><Relationship Id="rId6" Type="http://schemas.openxmlformats.org/officeDocument/2006/relationships/image" Target="../media/image-21-6.png"/><Relationship Id="rId7" Type="http://schemas.openxmlformats.org/officeDocument/2006/relationships/image" Target="../media/image-21-7.png"/><Relationship Id="rId8" Type="http://schemas.openxmlformats.org/officeDocument/2006/relationships/image" Target="../media/image-21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21.xml"/></Relationships>
</file>

<file path=ppt/slides/_rels/slide2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2-1.png"/><Relationship Id="rId2" Type="http://schemas.openxmlformats.org/officeDocument/2006/relationships/image" Target="../media/image-22-2.png"/><Relationship Id="rId3" Type="http://schemas.openxmlformats.org/officeDocument/2006/relationships/image" Target="../media/image-22-3.png"/><Relationship Id="rId4" Type="http://schemas.openxmlformats.org/officeDocument/2006/relationships/image" Target="../media/image-22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2.xml"/></Relationships>
</file>

<file path=ppt/slides/_rels/slide2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3-1.png"/><Relationship Id="rId2" Type="http://schemas.openxmlformats.org/officeDocument/2006/relationships/image" Target="../media/image-23-2.png"/><Relationship Id="rId3" Type="http://schemas.openxmlformats.org/officeDocument/2006/relationships/image" Target="../media/image-23-3.png"/><Relationship Id="rId4" Type="http://schemas.openxmlformats.org/officeDocument/2006/relationships/image" Target="../media/image-23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3.xml"/></Relationships>
</file>

<file path=ppt/slides/_rels/slide2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4-1.png"/><Relationship Id="rId2" Type="http://schemas.openxmlformats.org/officeDocument/2006/relationships/image" Target="../media/image-24-2.png"/><Relationship Id="rId3" Type="http://schemas.openxmlformats.org/officeDocument/2006/relationships/image" Target="../media/image-24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24.xml"/></Relationships>
</file>

<file path=ppt/slides/_rels/slide2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5-1.png"/><Relationship Id="rId2" Type="http://schemas.openxmlformats.org/officeDocument/2006/relationships/image" Target="../media/image-25-2.png"/><Relationship Id="rId3" Type="http://schemas.openxmlformats.org/officeDocument/2006/relationships/image" Target="../media/image-25-3.png"/><Relationship Id="rId4" Type="http://schemas.openxmlformats.org/officeDocument/2006/relationships/image" Target="../media/image-25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5.xml"/></Relationships>
</file>

<file path=ppt/slides/_rels/slide2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6.xml"/></Relationships>
</file>

<file path=ppt/slides/_rels/slide2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7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7.xml"/></Relationships>
</file>

<file path=ppt/slides/_rels/slide2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8-1.png"/><Relationship Id="rId2" Type="http://schemas.openxmlformats.org/officeDocument/2006/relationships/image" Target="../media/image-28-2.png"/><Relationship Id="rId3" Type="http://schemas.openxmlformats.org/officeDocument/2006/relationships/image" Target="../media/image-28-3.png"/><Relationship Id="rId4" Type="http://schemas.openxmlformats.org/officeDocument/2006/relationships/image" Target="../media/image-28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28.xml"/></Relationships>
</file>

<file path=ppt/slides/_rels/slide2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notesSlide" Target="../notesSlides/notesSlide29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06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0" y="0"/>
            <a:ext cx="9144000" cy="5143500"/>
          </a:xfrm>
          <a:prstGeom prst="rect">
            <a:avLst/>
          </a:prstGeom>
          <a:solidFill>
            <a:srgbClr val="062A4A"/>
          </a:solidFill>
          <a:ln/>
        </p:spPr>
      </p:sp>
      <p:sp>
        <p:nvSpPr>
          <p:cNvPr id="3" name="Shape 1"/>
          <p:cNvSpPr/>
          <p:nvPr/>
        </p:nvSpPr>
        <p:spPr>
          <a:xfrm flipV="1">
            <a:off x="6793992" y="877824"/>
            <a:ext cx="1124712" cy="246888"/>
          </a:xfrm>
          <a:prstGeom prst="line">
            <a:avLst/>
          </a:prstGeom>
          <a:noFill/>
          <a:ln w="12700">
            <a:solidFill>
              <a:srgbClr val="1E5F94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918704" y="877824"/>
            <a:ext cx="694944" cy="694944"/>
          </a:xfrm>
          <a:prstGeom prst="line">
            <a:avLst/>
          </a:prstGeom>
          <a:noFill/>
          <a:ln w="12700">
            <a:solidFill>
              <a:srgbClr val="1E5F94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6793992" y="1124712"/>
            <a:ext cx="502920" cy="1143000"/>
          </a:xfrm>
          <a:prstGeom prst="line">
            <a:avLst/>
          </a:prstGeom>
          <a:noFill/>
          <a:ln w="12700">
            <a:solidFill>
              <a:srgbClr val="1E5F94"/>
            </a:solidFill>
            <a:prstDash val="solid"/>
          </a:ln>
        </p:spPr>
      </p:sp>
      <p:sp>
        <p:nvSpPr>
          <p:cNvPr id="6" name="Shape 4"/>
          <p:cNvSpPr/>
          <p:nvPr/>
        </p:nvSpPr>
        <p:spPr>
          <a:xfrm flipV="1">
            <a:off x="7296912" y="1572768"/>
            <a:ext cx="1316736" cy="694944"/>
          </a:xfrm>
          <a:prstGeom prst="line">
            <a:avLst/>
          </a:prstGeom>
          <a:noFill/>
          <a:ln w="12700">
            <a:solidFill>
              <a:srgbClr val="1E5F94"/>
            </a:solidFill>
            <a:prstDash val="solid"/>
          </a:ln>
        </p:spPr>
      </p:sp>
      <p:sp>
        <p:nvSpPr>
          <p:cNvPr id="7" name="Shape 5"/>
          <p:cNvSpPr/>
          <p:nvPr/>
        </p:nvSpPr>
        <p:spPr>
          <a:xfrm>
            <a:off x="7296912" y="2267712"/>
            <a:ext cx="1060704" cy="512064"/>
          </a:xfrm>
          <a:prstGeom prst="line">
            <a:avLst/>
          </a:prstGeom>
          <a:noFill/>
          <a:ln w="12700">
            <a:solidFill>
              <a:srgbClr val="1E5F94"/>
            </a:solidFill>
            <a:prstDash val="solid"/>
          </a:ln>
        </p:spPr>
      </p:sp>
      <p:sp>
        <p:nvSpPr>
          <p:cNvPr id="8" name="Shape 6"/>
          <p:cNvSpPr/>
          <p:nvPr/>
        </p:nvSpPr>
        <p:spPr>
          <a:xfrm flipV="1">
            <a:off x="8357616" y="1572768"/>
            <a:ext cx="256032" cy="1207008"/>
          </a:xfrm>
          <a:prstGeom prst="line">
            <a:avLst/>
          </a:prstGeom>
          <a:noFill/>
          <a:ln w="12700">
            <a:solidFill>
              <a:srgbClr val="1E5F94"/>
            </a:solidFill>
            <a:prstDash val="solid"/>
          </a:ln>
        </p:spPr>
      </p:sp>
      <p:sp>
        <p:nvSpPr>
          <p:cNvPr id="9" name="Shape 7"/>
          <p:cNvSpPr/>
          <p:nvPr/>
        </p:nvSpPr>
        <p:spPr>
          <a:xfrm flipV="1">
            <a:off x="6880860" y="2267712"/>
            <a:ext cx="416052" cy="1229868"/>
          </a:xfrm>
          <a:prstGeom prst="line">
            <a:avLst/>
          </a:prstGeom>
          <a:noFill/>
          <a:ln w="12700">
            <a:solidFill>
              <a:srgbClr val="1E5F94"/>
            </a:solidFill>
            <a:prstDash val="solid"/>
          </a:ln>
        </p:spPr>
      </p:sp>
      <p:sp>
        <p:nvSpPr>
          <p:cNvPr id="10" name="Shape 8"/>
          <p:cNvSpPr/>
          <p:nvPr/>
        </p:nvSpPr>
        <p:spPr>
          <a:xfrm>
            <a:off x="6880860" y="3497580"/>
            <a:ext cx="1129284" cy="672084"/>
          </a:xfrm>
          <a:prstGeom prst="line">
            <a:avLst/>
          </a:prstGeom>
          <a:noFill/>
          <a:ln w="12700">
            <a:solidFill>
              <a:srgbClr val="1E5F94"/>
            </a:solidFill>
            <a:prstDash val="solid"/>
          </a:ln>
        </p:spPr>
      </p:sp>
      <p:sp>
        <p:nvSpPr>
          <p:cNvPr id="11" name="Shape 9"/>
          <p:cNvSpPr/>
          <p:nvPr/>
        </p:nvSpPr>
        <p:spPr>
          <a:xfrm flipV="1">
            <a:off x="8010144" y="2779776"/>
            <a:ext cx="347472" cy="1389888"/>
          </a:xfrm>
          <a:prstGeom prst="line">
            <a:avLst/>
          </a:prstGeom>
          <a:noFill/>
          <a:ln w="12700">
            <a:solidFill>
              <a:srgbClr val="1E5F94"/>
            </a:solidFill>
            <a:prstDash val="solid"/>
          </a:ln>
        </p:spPr>
      </p:sp>
      <p:sp>
        <p:nvSpPr>
          <p:cNvPr id="12" name="Shape 10"/>
          <p:cNvSpPr/>
          <p:nvPr/>
        </p:nvSpPr>
        <p:spPr>
          <a:xfrm flipV="1">
            <a:off x="8010144" y="3671316"/>
            <a:ext cx="690372" cy="498348"/>
          </a:xfrm>
          <a:prstGeom prst="line">
            <a:avLst/>
          </a:prstGeom>
          <a:noFill/>
          <a:ln w="12700">
            <a:solidFill>
              <a:srgbClr val="1E5F94"/>
            </a:solidFill>
            <a:prstDash val="solid"/>
          </a:ln>
        </p:spPr>
      </p:sp>
      <p:sp>
        <p:nvSpPr>
          <p:cNvPr id="13" name="Shape 11"/>
          <p:cNvSpPr/>
          <p:nvPr/>
        </p:nvSpPr>
        <p:spPr>
          <a:xfrm>
            <a:off x="8357616" y="2779776"/>
            <a:ext cx="342900" cy="891540"/>
          </a:xfrm>
          <a:prstGeom prst="line">
            <a:avLst/>
          </a:prstGeom>
          <a:noFill/>
          <a:ln w="12700">
            <a:solidFill>
              <a:srgbClr val="1E5F94"/>
            </a:solidFill>
            <a:prstDash val="solid"/>
          </a:ln>
        </p:spPr>
      </p:sp>
      <p:sp>
        <p:nvSpPr>
          <p:cNvPr id="14" name="Shape 12"/>
          <p:cNvSpPr/>
          <p:nvPr/>
        </p:nvSpPr>
        <p:spPr>
          <a:xfrm>
            <a:off x="6720840" y="1051560"/>
            <a:ext cx="146304" cy="146304"/>
          </a:xfrm>
          <a:prstGeom prst="ellipse">
            <a:avLst/>
          </a:prstGeom>
          <a:solidFill>
            <a:srgbClr val="5B8DC0"/>
          </a:solidFill>
          <a:ln/>
        </p:spPr>
      </p:sp>
      <p:sp>
        <p:nvSpPr>
          <p:cNvPr id="15" name="Shape 13"/>
          <p:cNvSpPr/>
          <p:nvPr/>
        </p:nvSpPr>
        <p:spPr>
          <a:xfrm>
            <a:off x="7818120" y="777240"/>
            <a:ext cx="201168" cy="201168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16" name="Shape 14"/>
          <p:cNvSpPr/>
          <p:nvPr/>
        </p:nvSpPr>
        <p:spPr>
          <a:xfrm>
            <a:off x="8549640" y="1508760"/>
            <a:ext cx="128016" cy="128016"/>
          </a:xfrm>
          <a:prstGeom prst="ellipse">
            <a:avLst/>
          </a:prstGeom>
          <a:solidFill>
            <a:srgbClr val="DCEAF7"/>
          </a:solidFill>
          <a:ln/>
        </p:spPr>
      </p:sp>
      <p:sp>
        <p:nvSpPr>
          <p:cNvPr id="17" name="Shape 15"/>
          <p:cNvSpPr/>
          <p:nvPr/>
        </p:nvSpPr>
        <p:spPr>
          <a:xfrm>
            <a:off x="7178040" y="2148840"/>
            <a:ext cx="237744" cy="237744"/>
          </a:xfrm>
          <a:prstGeom prst="ellipse">
            <a:avLst/>
          </a:prstGeom>
          <a:solidFill>
            <a:srgbClr val="DCEAF7"/>
          </a:solidFill>
          <a:ln/>
        </p:spPr>
      </p:sp>
      <p:sp>
        <p:nvSpPr>
          <p:cNvPr id="18" name="Shape 16"/>
          <p:cNvSpPr/>
          <p:nvPr/>
        </p:nvSpPr>
        <p:spPr>
          <a:xfrm>
            <a:off x="8275320" y="2697480"/>
            <a:ext cx="164592" cy="164592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19" name="Shape 17"/>
          <p:cNvSpPr/>
          <p:nvPr/>
        </p:nvSpPr>
        <p:spPr>
          <a:xfrm>
            <a:off x="6812280" y="3429000"/>
            <a:ext cx="137160" cy="137160"/>
          </a:xfrm>
          <a:prstGeom prst="ellipse">
            <a:avLst/>
          </a:prstGeom>
          <a:solidFill>
            <a:srgbClr val="5B8DC0"/>
          </a:solidFill>
          <a:ln/>
        </p:spPr>
      </p:sp>
      <p:sp>
        <p:nvSpPr>
          <p:cNvPr id="20" name="Shape 18"/>
          <p:cNvSpPr/>
          <p:nvPr/>
        </p:nvSpPr>
        <p:spPr>
          <a:xfrm>
            <a:off x="7909560" y="4069080"/>
            <a:ext cx="201168" cy="201168"/>
          </a:xfrm>
          <a:prstGeom prst="ellipse">
            <a:avLst/>
          </a:prstGeom>
          <a:solidFill>
            <a:srgbClr val="DCEAF7"/>
          </a:solidFill>
          <a:ln/>
        </p:spPr>
      </p:sp>
      <p:sp>
        <p:nvSpPr>
          <p:cNvPr id="21" name="Shape 19"/>
          <p:cNvSpPr/>
          <p:nvPr/>
        </p:nvSpPr>
        <p:spPr>
          <a:xfrm>
            <a:off x="8641080" y="3611880"/>
            <a:ext cx="118872" cy="118872"/>
          </a:xfrm>
          <a:prstGeom prst="ellipse">
            <a:avLst/>
          </a:prstGeom>
          <a:solidFill>
            <a:srgbClr val="5B8DC0"/>
          </a:solidFill>
          <a:ln/>
        </p:spPr>
      </p:sp>
      <p:sp>
        <p:nvSpPr>
          <p:cNvPr id="22" name="Shape 20"/>
          <p:cNvSpPr/>
          <p:nvPr/>
        </p:nvSpPr>
        <p:spPr>
          <a:xfrm>
            <a:off x="502920" y="457200"/>
            <a:ext cx="1371600" cy="603504"/>
          </a:xfrm>
          <a:prstGeom prst="roundRect">
            <a:avLst>
              <a:gd name="adj" fmla="val 12121"/>
            </a:avLst>
          </a:prstGeom>
          <a:solidFill>
            <a:srgbClr val="FFFFFF"/>
          </a:solidFill>
          <a:ln/>
        </p:spPr>
      </p:sp>
      <p:pic>
        <p:nvPicPr>
          <p:cNvPr id="23" name="Image 0" descr="/Users/alvarocardenasorozco/Desktop/PROYECTOS/DIPLOMADO IA EN EDUCACION/docs/img/logo-utp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58368" y="566928"/>
            <a:ext cx="1060704" cy="384048"/>
          </a:xfrm>
          <a:prstGeom prst="rect">
            <a:avLst/>
          </a:prstGeom>
        </p:spPr>
      </p:pic>
      <p:sp>
        <p:nvSpPr>
          <p:cNvPr id="24" name="Text 21"/>
          <p:cNvSpPr/>
          <p:nvPr/>
        </p:nvSpPr>
        <p:spPr>
          <a:xfrm>
            <a:off x="530352" y="1481328"/>
            <a:ext cx="59436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50" kern="0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DIPLOMADO IA EN EDUCACIÓN · MÓDULO 9</a:t>
            </a:r>
            <a:endParaRPr lang="en-US" sz="1200" dirty="0"/>
          </a:p>
        </p:txBody>
      </p:sp>
      <p:sp>
        <p:nvSpPr>
          <p:cNvPr id="25" name="Shape 22"/>
          <p:cNvSpPr/>
          <p:nvPr/>
        </p:nvSpPr>
        <p:spPr>
          <a:xfrm>
            <a:off x="530352" y="1847088"/>
            <a:ext cx="1097280" cy="329184"/>
          </a:xfrm>
          <a:prstGeom prst="roundRect">
            <a:avLst>
              <a:gd name="adj" fmla="val 50000"/>
            </a:avLst>
          </a:prstGeom>
          <a:solidFill>
            <a:srgbClr val="F5A800"/>
          </a:solidFill>
          <a:ln/>
        </p:spPr>
      </p:sp>
      <p:sp>
        <p:nvSpPr>
          <p:cNvPr id="26" name="Text 23"/>
          <p:cNvSpPr/>
          <p:nvPr/>
        </p:nvSpPr>
        <p:spPr>
          <a:xfrm>
            <a:off x="530352" y="1847088"/>
            <a:ext cx="109728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150" b="1" dirty="0">
                <a:solidFill>
                  <a:srgbClr val="051F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SESIÓN 1</a:t>
            </a:r>
            <a:endParaRPr lang="en-US" sz="1150" dirty="0"/>
          </a:p>
        </p:txBody>
      </p:sp>
      <p:sp>
        <p:nvSpPr>
          <p:cNvPr id="27" name="Text 24"/>
          <p:cNvSpPr/>
          <p:nvPr/>
        </p:nvSpPr>
        <p:spPr>
          <a:xfrm>
            <a:off x="502920" y="2304288"/>
            <a:ext cx="5852160" cy="1417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33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Fundamentos conceptuales de la innovación y la IA en educación</a:t>
            </a:r>
            <a:endParaRPr lang="en-US" sz="3300" dirty="0"/>
          </a:p>
        </p:txBody>
      </p:sp>
      <p:sp>
        <p:nvSpPr>
          <p:cNvPr id="28" name="Text 25"/>
          <p:cNvSpPr/>
          <p:nvPr/>
        </p:nvSpPr>
        <p:spPr>
          <a:xfrm>
            <a:off x="530352" y="3895344"/>
            <a:ext cx="53949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dirty="0">
                <a:solidFill>
                  <a:srgbClr val="DCEA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Innovación e Inteligencia Artificial en la Educación Científica — un módulo para docentes de física, química y biología.</a:t>
            </a:r>
            <a:endParaRPr lang="en-US" sz="1350" dirty="0"/>
          </a:p>
        </p:txBody>
      </p:sp>
      <p:sp>
        <p:nvSpPr>
          <p:cNvPr id="29" name="Text 26"/>
          <p:cNvSpPr/>
          <p:nvPr/>
        </p:nvSpPr>
        <p:spPr>
          <a:xfrm>
            <a:off x="530352" y="452628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5B8D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PhD. Álvaro Cárdenas Orozco  ·  Universidad Tecnológica de Pereira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SESIÓN 1 · PUNTO DE PARTIDA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 ruta de hoy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2590800" cy="233172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704088" y="1536192"/>
            <a:ext cx="1280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01</a:t>
            </a:r>
            <a:endParaRPr lang="en-US" sz="3800" dirty="0"/>
          </a:p>
        </p:txBody>
      </p:sp>
      <p:sp>
        <p:nvSpPr>
          <p:cNvPr id="6" name="Text 4"/>
          <p:cNvSpPr/>
          <p:nvPr/>
        </p:nvSpPr>
        <p:spPr>
          <a:xfrm>
            <a:off x="704088" y="2212848"/>
            <a:ext cx="21884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Innovación educativa en ciencias</a:t>
            </a:r>
            <a:endParaRPr lang="en-US" sz="1450" dirty="0"/>
          </a:p>
        </p:txBody>
      </p:sp>
      <p:sp>
        <p:nvSpPr>
          <p:cNvPr id="7" name="Text 5"/>
          <p:cNvSpPr/>
          <p:nvPr/>
        </p:nvSpPr>
        <p:spPr>
          <a:xfrm>
            <a:off x="704088" y="2798064"/>
            <a:ext cx="218846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es innovar de verdad (y qué no), sus dimensiones y por qué es urgente en la enseñanza de las ciencias.</a:t>
            </a:r>
            <a:endParaRPr lang="en-US" sz="1100" dirty="0"/>
          </a:p>
        </p:txBody>
      </p:sp>
      <p:sp>
        <p:nvSpPr>
          <p:cNvPr id="8" name="Shape 6"/>
          <p:cNvSpPr/>
          <p:nvPr/>
        </p:nvSpPr>
        <p:spPr>
          <a:xfrm>
            <a:off x="3276600" y="1371600"/>
            <a:ext cx="2590800" cy="233172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3477768" y="1536192"/>
            <a:ext cx="1280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02</a:t>
            </a:r>
            <a:endParaRPr lang="en-US" sz="3800" dirty="0"/>
          </a:p>
        </p:txBody>
      </p:sp>
      <p:sp>
        <p:nvSpPr>
          <p:cNvPr id="10" name="Text 8"/>
          <p:cNvSpPr/>
          <p:nvPr/>
        </p:nvSpPr>
        <p:spPr>
          <a:xfrm>
            <a:off x="3477768" y="2212848"/>
            <a:ext cx="21884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Inteligencia artificial</a:t>
            </a:r>
            <a:endParaRPr lang="en-US" sz="1450" dirty="0"/>
          </a:p>
        </p:txBody>
      </p:sp>
      <p:sp>
        <p:nvSpPr>
          <p:cNvPr id="11" name="Text 9"/>
          <p:cNvSpPr/>
          <p:nvPr/>
        </p:nvSpPr>
        <p:spPr>
          <a:xfrm>
            <a:off x="3477768" y="2798064"/>
            <a:ext cx="218846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Definiciones, una historia breve, tipos de IA y sus potencialidades — y límites — para educar.</a:t>
            </a:r>
            <a:endParaRPr lang="en-US" sz="1100" dirty="0"/>
          </a:p>
        </p:txBody>
      </p:sp>
      <p:sp>
        <p:nvSpPr>
          <p:cNvPr id="12" name="Shape 10"/>
          <p:cNvSpPr/>
          <p:nvPr/>
        </p:nvSpPr>
        <p:spPr>
          <a:xfrm>
            <a:off x="6050280" y="1371600"/>
            <a:ext cx="2590800" cy="2331720"/>
          </a:xfrm>
          <a:prstGeom prst="roundRect">
            <a:avLst>
              <a:gd name="adj" fmla="val 2353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6251448" y="1536192"/>
            <a:ext cx="1280160" cy="640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800" b="1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03</a:t>
            </a:r>
            <a:endParaRPr lang="en-US" sz="3800" dirty="0"/>
          </a:p>
        </p:txBody>
      </p:sp>
      <p:sp>
        <p:nvSpPr>
          <p:cNvPr id="14" name="Text 12"/>
          <p:cNvSpPr/>
          <p:nvPr/>
        </p:nvSpPr>
        <p:spPr>
          <a:xfrm>
            <a:off x="6251448" y="2212848"/>
            <a:ext cx="21884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4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IA y práctica pedagógica</a:t>
            </a:r>
            <a:endParaRPr lang="en-US" sz="1450" dirty="0"/>
          </a:p>
        </p:txBody>
      </p:sp>
      <p:sp>
        <p:nvSpPr>
          <p:cNvPr id="15" name="Text 13"/>
          <p:cNvSpPr/>
          <p:nvPr/>
        </p:nvSpPr>
        <p:spPr>
          <a:xfrm>
            <a:off x="6251448" y="2798064"/>
            <a:ext cx="218846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nuevos roles del docente y los marcos para integrar la IA con sentido pedagógico.</a:t>
            </a:r>
            <a:endParaRPr lang="en-US" sz="1100" dirty="0"/>
          </a:p>
        </p:txBody>
      </p:sp>
      <p:sp>
        <p:nvSpPr>
          <p:cNvPr id="16" name="Shape 14"/>
          <p:cNvSpPr/>
          <p:nvPr/>
        </p:nvSpPr>
        <p:spPr>
          <a:xfrm>
            <a:off x="502920" y="3931920"/>
            <a:ext cx="8138160" cy="713232"/>
          </a:xfrm>
          <a:prstGeom prst="roundRect">
            <a:avLst>
              <a:gd name="adj" fmla="val 7692"/>
            </a:avLst>
          </a:prstGeom>
          <a:solidFill>
            <a:srgbClr val="FFF3D6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7" name="Shape 15"/>
          <p:cNvSpPr/>
          <p:nvPr/>
        </p:nvSpPr>
        <p:spPr>
          <a:xfrm>
            <a:off x="713232" y="4069080"/>
            <a:ext cx="438912" cy="438912"/>
          </a:xfrm>
          <a:prstGeom prst="ellipse">
            <a:avLst/>
          </a:prstGeom>
          <a:solidFill>
            <a:srgbClr val="F5A800"/>
          </a:solidFill>
          <a:ln/>
        </p:spPr>
      </p:sp>
      <p:pic>
        <p:nvPicPr>
          <p:cNvPr id="18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18571" y="4174419"/>
            <a:ext cx="228234" cy="228234"/>
          </a:xfrm>
          <a:prstGeom prst="rect">
            <a:avLst/>
          </a:prstGeom>
        </p:spPr>
      </p:pic>
      <p:sp>
        <p:nvSpPr>
          <p:cNvPr id="19" name="Text 16"/>
          <p:cNvSpPr/>
          <p:nvPr/>
        </p:nvSpPr>
        <p:spPr>
          <a:xfrm>
            <a:off x="1298448" y="4041648"/>
            <a:ext cx="612648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Laboratorio de cierre:  </a:t>
            </a:r>
            <a:pPr indent="0" marL="0">
              <a:buNone/>
            </a:pPr>
            <a:r>
              <a:rPr lang="en-US" sz="1200" dirty="0">
                <a:solidFill>
                  <a:srgbClr val="9A6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 primer modelo de IA con Teachable Machine — entrenaremos un clasificador de imágenes científicas.</a:t>
            </a:r>
            <a:endParaRPr lang="en-US" sz="1200" dirty="0"/>
          </a:p>
        </p:txBody>
      </p:sp>
      <p:sp>
        <p:nvSpPr>
          <p:cNvPr id="20" name="Shape 17"/>
          <p:cNvSpPr/>
          <p:nvPr/>
        </p:nvSpPr>
        <p:spPr>
          <a:xfrm>
            <a:off x="7589520" y="4133088"/>
            <a:ext cx="914400" cy="310896"/>
          </a:xfrm>
          <a:prstGeom prst="roundRect">
            <a:avLst>
              <a:gd name="adj" fmla="val 50000"/>
            </a:avLst>
          </a:prstGeom>
          <a:solidFill>
            <a:srgbClr val="EEF5FC"/>
          </a:solidFill>
          <a:ln w="12700">
            <a:solidFill>
              <a:srgbClr val="DCEAF7"/>
            </a:solidFill>
            <a:prstDash val="solid"/>
          </a:ln>
        </p:spPr>
      </p:sp>
      <p:sp>
        <p:nvSpPr>
          <p:cNvPr id="21" name="Text 18"/>
          <p:cNvSpPr/>
          <p:nvPr/>
        </p:nvSpPr>
        <p:spPr>
          <a:xfrm>
            <a:off x="7589520" y="4133088"/>
            <a:ext cx="91440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003B7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 horas</a:t>
            </a:r>
            <a:endParaRPr lang="en-US" sz="1050" dirty="0"/>
          </a:p>
        </p:txBody>
      </p:sp>
      <p:sp>
        <p:nvSpPr>
          <p:cNvPr id="22" name="Shape 19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3" name="Text 20"/>
          <p:cNvSpPr/>
          <p:nvPr/>
        </p:nvSpPr>
        <p:spPr>
          <a:xfrm>
            <a:off x="804672" y="4809744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1</a:t>
            </a:r>
            <a:endParaRPr lang="en-US" sz="850" dirty="0"/>
          </a:p>
        </p:txBody>
      </p:sp>
      <p:sp>
        <p:nvSpPr>
          <p:cNvPr id="24" name="Text 21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2</a:t>
            </a:r>
            <a:endParaRPr lang="en-US" sz="85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PARA ABRIR LA CONVERSACIÓN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6309360" y="640080"/>
            <a:ext cx="2377440" cy="3108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3000" b="1" dirty="0">
                <a:solidFill>
                  <a:srgbClr val="DCEA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?</a:t>
            </a:r>
            <a:endParaRPr lang="en-US" sz="23000" dirty="0"/>
          </a:p>
        </p:txBody>
      </p:sp>
      <p:sp>
        <p:nvSpPr>
          <p:cNvPr id="4" name="Shape 2"/>
          <p:cNvSpPr/>
          <p:nvPr/>
        </p:nvSpPr>
        <p:spPr>
          <a:xfrm>
            <a:off x="502920" y="1097280"/>
            <a:ext cx="685800" cy="685800"/>
          </a:xfrm>
          <a:prstGeom prst="ellipse">
            <a:avLst/>
          </a:prstGeom>
          <a:solidFill>
            <a:srgbClr val="FFF3D6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67512" y="1261872"/>
            <a:ext cx="356616" cy="356616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502920" y="2011680"/>
            <a:ext cx="5943600" cy="13716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3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¿Qué significa innovar en la enseñanza de las ciencias?</a:t>
            </a:r>
            <a:endParaRPr lang="en-US" sz="3300" dirty="0"/>
          </a:p>
        </p:txBody>
      </p:sp>
      <p:sp>
        <p:nvSpPr>
          <p:cNvPr id="7" name="Shape 4"/>
          <p:cNvSpPr/>
          <p:nvPr/>
        </p:nvSpPr>
        <p:spPr>
          <a:xfrm>
            <a:off x="502920" y="3611880"/>
            <a:ext cx="2590800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8" name="Text 5"/>
          <p:cNvSpPr/>
          <p:nvPr/>
        </p:nvSpPr>
        <p:spPr>
          <a:xfrm>
            <a:off x="667512" y="3611880"/>
            <a:ext cx="226161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0B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¿Lo nuevo siempre mejora el aprendizaje?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3276600" y="3611880"/>
            <a:ext cx="2590800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0" name="Text 7"/>
          <p:cNvSpPr/>
          <p:nvPr/>
        </p:nvSpPr>
        <p:spPr>
          <a:xfrm>
            <a:off x="3441192" y="3611880"/>
            <a:ext cx="226161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0B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¿Usar tecnología ya es innovar?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6050280" y="3611880"/>
            <a:ext cx="2590800" cy="868680"/>
          </a:xfrm>
          <a:prstGeom prst="roundRect">
            <a:avLst>
              <a:gd name="adj" fmla="val 6316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2" name="Text 9"/>
          <p:cNvSpPr/>
          <p:nvPr/>
        </p:nvSpPr>
        <p:spPr>
          <a:xfrm>
            <a:off x="6214872" y="3611880"/>
            <a:ext cx="2261616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i="1" dirty="0">
                <a:solidFill>
                  <a:srgbClr val="0B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¿Quién decide el cambio: la herramienta o el docente?</a:t>
            </a:r>
            <a:endParaRPr lang="en-US" sz="1150" dirty="0"/>
          </a:p>
        </p:txBody>
      </p:sp>
      <p:sp>
        <p:nvSpPr>
          <p:cNvPr id="13" name="Shape 10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14" name="Text 11"/>
          <p:cNvSpPr/>
          <p:nvPr/>
        </p:nvSpPr>
        <p:spPr>
          <a:xfrm>
            <a:off x="804672" y="4809744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1</a:t>
            </a:r>
            <a:endParaRPr lang="en-US" sz="850" dirty="0"/>
          </a:p>
        </p:txBody>
      </p:sp>
      <p:sp>
        <p:nvSpPr>
          <p:cNvPr id="15" name="Text 12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3</a:t>
            </a:r>
            <a:endParaRPr lang="en-US" sz="85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06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126480" y="365760"/>
            <a:ext cx="4023360" cy="4023360"/>
          </a:xfrm>
          <a:prstGeom prst="ellipse">
            <a:avLst/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812280" y="1051560"/>
            <a:ext cx="2651760" cy="2651760"/>
          </a:xfrm>
          <a:prstGeom prst="ellipse">
            <a:avLst/>
          </a:prstGeom>
          <a:solidFill>
            <a:srgbClr val="062A4A"/>
          </a:solidFill>
          <a:ln w="12700">
            <a:solidFill>
              <a:srgbClr val="5B8DC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498080" y="1737360"/>
            <a:ext cx="1280160" cy="1280160"/>
          </a:xfrm>
          <a:prstGeom prst="ellipse">
            <a:avLst/>
          </a:prstGeom>
          <a:solidFill>
            <a:srgbClr val="003B71"/>
          </a:solidFill>
          <a:ln w="19050">
            <a:solidFill>
              <a:srgbClr val="F5A80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882128" y="2121408"/>
            <a:ext cx="512064" cy="512064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6" name="Text 4"/>
          <p:cNvSpPr/>
          <p:nvPr/>
        </p:nvSpPr>
        <p:spPr>
          <a:xfrm>
            <a:off x="530352" y="77724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38912" y="868680"/>
            <a:ext cx="36576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01</a:t>
            </a:r>
            <a:endParaRPr lang="en-US" sz="12000" dirty="0"/>
          </a:p>
        </p:txBody>
      </p:sp>
      <p:sp>
        <p:nvSpPr>
          <p:cNvPr id="8" name="Text 6"/>
          <p:cNvSpPr/>
          <p:nvPr/>
        </p:nvSpPr>
        <p:spPr>
          <a:xfrm>
            <a:off x="530352" y="2880360"/>
            <a:ext cx="5760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Fundamentos de innovación educativa en ciencias</a:t>
            </a:r>
            <a:endParaRPr lang="en-US" sz="2700" dirty="0"/>
          </a:p>
        </p:txBody>
      </p:sp>
      <p:sp>
        <p:nvSpPr>
          <p:cNvPr id="9" name="Shape 7"/>
          <p:cNvSpPr/>
          <p:nvPr/>
        </p:nvSpPr>
        <p:spPr>
          <a:xfrm>
            <a:off x="530352" y="4160520"/>
            <a:ext cx="892454" cy="310896"/>
          </a:xfrm>
          <a:prstGeom prst="roundRect">
            <a:avLst>
              <a:gd name="adj" fmla="val 50000"/>
            </a:avLst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30352" y="4160520"/>
            <a:ext cx="89245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CEA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Concepto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1587398" y="4160520"/>
            <a:ext cx="667512" cy="310896"/>
          </a:xfrm>
          <a:prstGeom prst="roundRect">
            <a:avLst>
              <a:gd name="adj" fmla="val 50000"/>
            </a:avLst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587398" y="4160520"/>
            <a:ext cx="6675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CEA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Mitos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2419502" y="4160520"/>
            <a:ext cx="1117397" cy="310896"/>
          </a:xfrm>
          <a:prstGeom prst="roundRect">
            <a:avLst>
              <a:gd name="adj" fmla="val 50000"/>
            </a:avLst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419502" y="4160520"/>
            <a:ext cx="111739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CEA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Dimensiones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3701491" y="4160520"/>
            <a:ext cx="1117397" cy="310896"/>
          </a:xfrm>
          <a:prstGeom prst="roundRect">
            <a:avLst>
              <a:gd name="adj" fmla="val 50000"/>
            </a:avLst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701491" y="4160520"/>
            <a:ext cx="1117397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CEA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Enfoque CTS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530352" y="4809744"/>
            <a:ext cx="3657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B8D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Sesión 1 · UTP</a:t>
            </a:r>
            <a:endParaRPr lang="en-US" sz="85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01 · CONCEPTO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¿Qué es innovación educativa?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3886200" cy="3246120"/>
          </a:xfrm>
          <a:prstGeom prst="roundRect">
            <a:avLst>
              <a:gd name="adj" fmla="val 1690"/>
            </a:avLst>
          </a:prstGeom>
          <a:solidFill>
            <a:srgbClr val="062A4A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85800" y="13716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"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804672" y="2057400"/>
            <a:ext cx="3291840" cy="1828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proceso </a:t>
            </a:r>
            <a:pPr indent="0" marL="0">
              <a:buNone/>
            </a:pPr>
            <a:r>
              <a:rPr lang="en-US" sz="1550" b="1" dirty="0">
                <a:solidFill>
                  <a:srgbClr val="F5A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intencional y planificado</a:t>
            </a:r>
            <a:pPr indent="0" marL="0">
              <a:buNone/>
            </a:pP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que introduce cambios en las prácticas de enseñanza para lograr </a:t>
            </a:r>
            <a:pPr indent="0" marL="0">
              <a:buNone/>
            </a:pPr>
            <a:r>
              <a:rPr lang="en-US" sz="1550" b="1" dirty="0">
                <a:solidFill>
                  <a:srgbClr val="F5A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mejoras comprobables</a:t>
            </a:r>
            <a:pPr indent="0" marL="0">
              <a:buNone/>
            </a:pP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 en los aprendizajes, y que consigue </a:t>
            </a:r>
            <a:pPr indent="0" marL="0">
              <a:buNone/>
            </a:pPr>
            <a:r>
              <a:rPr lang="en-US" sz="1550" b="1" dirty="0">
                <a:solidFill>
                  <a:srgbClr val="F5A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sostenerse en el tiempo</a:t>
            </a:r>
            <a:pPr indent="0" marL="0">
              <a:buNone/>
            </a:pPr>
            <a:r>
              <a:rPr lang="en-US" sz="15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.</a:t>
            </a:r>
            <a:endParaRPr lang="en-US" sz="1550" dirty="0"/>
          </a:p>
        </p:txBody>
      </p:sp>
      <p:sp>
        <p:nvSpPr>
          <p:cNvPr id="7" name="Text 5"/>
          <p:cNvSpPr/>
          <p:nvPr/>
        </p:nvSpPr>
        <p:spPr>
          <a:xfrm>
            <a:off x="804672" y="4160520"/>
            <a:ext cx="32918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B8D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Adaptado de Adell &amp; Castañeda (2012) y Cabero (2015)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4617720" y="1371600"/>
            <a:ext cx="4023360" cy="676656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4800600" y="1508760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97161" y="1605321"/>
            <a:ext cx="209215" cy="209215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5349240" y="1435608"/>
            <a:ext cx="3154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Intencional</a:t>
            </a:r>
            <a:endParaRPr lang="en-US" sz="1200" dirty="0"/>
          </a:p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Responde a un problema pedagógico real, no a la moda.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4617720" y="2249424"/>
            <a:ext cx="4023360" cy="676656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4800600" y="2386584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7161" y="2483145"/>
            <a:ext cx="209215" cy="209215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5349240" y="2313432"/>
            <a:ext cx="3154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Sistemática</a:t>
            </a:r>
            <a:endParaRPr lang="en-US" sz="1200" dirty="0"/>
          </a:p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planifica, se documenta y se evalúa con evidencia.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4617720" y="3127248"/>
            <a:ext cx="4023360" cy="676656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4800600" y="3264408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7161" y="3360969"/>
            <a:ext cx="209215" cy="209215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5349240" y="3191256"/>
            <a:ext cx="3154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Sostenible</a:t>
            </a:r>
            <a:endParaRPr lang="en-US" sz="1200" dirty="0"/>
          </a:p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Sobrevive al entusiasmo inicial y se vuelve cultura.</a:t>
            </a:r>
            <a:endParaRPr lang="en-US" sz="1200" dirty="0"/>
          </a:p>
        </p:txBody>
      </p:sp>
      <p:sp>
        <p:nvSpPr>
          <p:cNvPr id="20" name="Shape 15"/>
          <p:cNvSpPr/>
          <p:nvPr/>
        </p:nvSpPr>
        <p:spPr>
          <a:xfrm>
            <a:off x="4617720" y="4005072"/>
            <a:ext cx="4023360" cy="676656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4800600" y="4142232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161" y="4238793"/>
            <a:ext cx="209215" cy="209215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349240" y="4069080"/>
            <a:ext cx="3154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Centrada en el aprendizaje</a:t>
            </a:r>
            <a:endParaRPr lang="en-US" sz="1200" dirty="0"/>
          </a:p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 métrica de éxito es el estudiante, no el aparato.</a:t>
            </a:r>
            <a:endParaRPr lang="en-US" sz="1200" dirty="0"/>
          </a:p>
        </p:txBody>
      </p:sp>
      <p:sp>
        <p:nvSpPr>
          <p:cNvPr id="24" name="Shape 18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5" name="Text 19"/>
          <p:cNvSpPr/>
          <p:nvPr/>
        </p:nvSpPr>
        <p:spPr>
          <a:xfrm>
            <a:off x="804672" y="4809744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1</a:t>
            </a:r>
            <a:endParaRPr lang="en-US" sz="850" dirty="0"/>
          </a:p>
        </p:txBody>
      </p:sp>
      <p:sp>
        <p:nvSpPr>
          <p:cNvPr id="26" name="Text 20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5</a:t>
            </a:r>
            <a:endParaRPr lang="en-US" sz="85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01 · DESPEJANDO MITOS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Innovar no es lo que solemos creer</a:t>
            </a:r>
            <a:endParaRPr lang="en-US" sz="2600" dirty="0"/>
          </a:p>
        </p:txBody>
      </p:sp>
      <p:sp>
        <p:nvSpPr>
          <p:cNvPr id="4" name="Text 2"/>
          <p:cNvSpPr/>
          <p:nvPr/>
        </p:nvSpPr>
        <p:spPr>
          <a:xfrm>
            <a:off x="502920" y="1298448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B23A4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INNOVAR NO ES…</a:t>
            </a:r>
            <a:endParaRPr lang="en-US" sz="1200" dirty="0"/>
          </a:p>
        </p:txBody>
      </p:sp>
      <p:sp>
        <p:nvSpPr>
          <p:cNvPr id="5" name="Text 3"/>
          <p:cNvSpPr/>
          <p:nvPr/>
        </p:nvSpPr>
        <p:spPr>
          <a:xfrm>
            <a:off x="4709160" y="1298448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200" kern="0" dirty="0">
                <a:solidFill>
                  <a:srgbClr val="003B7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INNOVAR SÍ ES…</a:t>
            </a:r>
            <a:endParaRPr lang="en-US" sz="1200" dirty="0"/>
          </a:p>
        </p:txBody>
      </p:sp>
      <p:sp>
        <p:nvSpPr>
          <p:cNvPr id="6" name="Shape 4"/>
          <p:cNvSpPr/>
          <p:nvPr/>
        </p:nvSpPr>
        <p:spPr>
          <a:xfrm>
            <a:off x="502920" y="1664208"/>
            <a:ext cx="3931920" cy="621792"/>
          </a:xfrm>
          <a:prstGeom prst="roundRect">
            <a:avLst>
              <a:gd name="adj" fmla="val 8824"/>
            </a:avLst>
          </a:prstGeom>
          <a:solidFill>
            <a:srgbClr val="F7E3E6"/>
          </a:solidFill>
          <a:ln w="9525">
            <a:solidFill>
              <a:srgbClr val="E3EBF4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856232"/>
            <a:ext cx="237744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42416" y="1664208"/>
            <a:ext cx="3291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7A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Estrenar tecnología cada año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4709160" y="1664208"/>
            <a:ext cx="3931920" cy="621792"/>
          </a:xfrm>
          <a:prstGeom prst="roundRect">
            <a:avLst>
              <a:gd name="adj" fmla="val 8824"/>
            </a:avLst>
          </a:prstGeom>
          <a:solidFill>
            <a:srgbClr val="EEF5FC"/>
          </a:solidFill>
          <a:ln w="9525">
            <a:solidFill>
              <a:srgbClr val="E3EBF4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040" y="1856232"/>
            <a:ext cx="237744" cy="23774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248656" y="1664208"/>
            <a:ext cx="3291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Resolver problemas pedagógicos reales</a:t>
            </a:r>
            <a:endParaRPr lang="en-US" sz="1150" dirty="0"/>
          </a:p>
        </p:txBody>
      </p:sp>
      <p:sp>
        <p:nvSpPr>
          <p:cNvPr id="12" name="Shape 8"/>
          <p:cNvSpPr/>
          <p:nvPr/>
        </p:nvSpPr>
        <p:spPr>
          <a:xfrm>
            <a:off x="502920" y="2414016"/>
            <a:ext cx="3931920" cy="621792"/>
          </a:xfrm>
          <a:prstGeom prst="roundRect">
            <a:avLst>
              <a:gd name="adj" fmla="val 8824"/>
            </a:avLst>
          </a:prstGeom>
          <a:solidFill>
            <a:srgbClr val="F7E3E6"/>
          </a:solidFill>
          <a:ln w="9525">
            <a:solidFill>
              <a:srgbClr val="E3EBF4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606040"/>
            <a:ext cx="237744" cy="23774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042416" y="2414016"/>
            <a:ext cx="3291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7A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novedad por la novedad</a:t>
            </a:r>
            <a:endParaRPr lang="en-US" sz="1150" dirty="0"/>
          </a:p>
        </p:txBody>
      </p:sp>
      <p:sp>
        <p:nvSpPr>
          <p:cNvPr id="15" name="Shape 10"/>
          <p:cNvSpPr/>
          <p:nvPr/>
        </p:nvSpPr>
        <p:spPr>
          <a:xfrm>
            <a:off x="4709160" y="2414016"/>
            <a:ext cx="3931920" cy="621792"/>
          </a:xfrm>
          <a:prstGeom prst="roundRect">
            <a:avLst>
              <a:gd name="adj" fmla="val 8824"/>
            </a:avLst>
          </a:prstGeom>
          <a:solidFill>
            <a:srgbClr val="EEF5FC"/>
          </a:solidFill>
          <a:ln w="9525">
            <a:solidFill>
              <a:srgbClr val="E3EBF4"/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2040" y="2606040"/>
            <a:ext cx="237744" cy="237744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5248656" y="2414016"/>
            <a:ext cx="3291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Mejora comprobable del aprendizaje</a:t>
            </a:r>
            <a:endParaRPr lang="en-US" sz="1150" dirty="0"/>
          </a:p>
        </p:txBody>
      </p:sp>
      <p:sp>
        <p:nvSpPr>
          <p:cNvPr id="18" name="Shape 12"/>
          <p:cNvSpPr/>
          <p:nvPr/>
        </p:nvSpPr>
        <p:spPr>
          <a:xfrm>
            <a:off x="502920" y="3163824"/>
            <a:ext cx="3931920" cy="621792"/>
          </a:xfrm>
          <a:prstGeom prst="roundRect">
            <a:avLst>
              <a:gd name="adj" fmla="val 8824"/>
            </a:avLst>
          </a:prstGeom>
          <a:solidFill>
            <a:srgbClr val="F7E3E6"/>
          </a:solidFill>
          <a:ln w="9525">
            <a:solidFill>
              <a:srgbClr val="E3EBF4"/>
            </a:solidFill>
            <a:prstDash val="solid"/>
          </a:ln>
        </p:spPr>
      </p:sp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3355848"/>
            <a:ext cx="237744" cy="237744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1042416" y="3163824"/>
            <a:ext cx="3291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7A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moda que pasa de largo</a:t>
            </a:r>
            <a:endParaRPr lang="en-US" sz="1150" dirty="0"/>
          </a:p>
        </p:txBody>
      </p:sp>
      <p:sp>
        <p:nvSpPr>
          <p:cNvPr id="21" name="Shape 14"/>
          <p:cNvSpPr/>
          <p:nvPr/>
        </p:nvSpPr>
        <p:spPr>
          <a:xfrm>
            <a:off x="4709160" y="3163824"/>
            <a:ext cx="3931920" cy="621792"/>
          </a:xfrm>
          <a:prstGeom prst="roundRect">
            <a:avLst>
              <a:gd name="adj" fmla="val 8824"/>
            </a:avLst>
          </a:prstGeom>
          <a:solidFill>
            <a:srgbClr val="EEF5FC"/>
          </a:solidFill>
          <a:ln w="9525">
            <a:solidFill>
              <a:srgbClr val="E3EBF4"/>
            </a:solidFill>
            <a:prstDash val="solid"/>
          </a:ln>
        </p:spPr>
      </p:sp>
      <p:pic>
        <p:nvPicPr>
          <p:cNvPr id="2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2040" y="3355848"/>
            <a:ext cx="237744" cy="237744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5248656" y="3163824"/>
            <a:ext cx="3291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 proceso sostenido y evaluado</a:t>
            </a:r>
            <a:endParaRPr lang="en-US" sz="1150" dirty="0"/>
          </a:p>
        </p:txBody>
      </p:sp>
      <p:sp>
        <p:nvSpPr>
          <p:cNvPr id="24" name="Shape 16"/>
          <p:cNvSpPr/>
          <p:nvPr/>
        </p:nvSpPr>
        <p:spPr>
          <a:xfrm>
            <a:off x="502920" y="3913632"/>
            <a:ext cx="3931920" cy="621792"/>
          </a:xfrm>
          <a:prstGeom prst="roundRect">
            <a:avLst>
              <a:gd name="adj" fmla="val 8824"/>
            </a:avLst>
          </a:prstGeom>
          <a:solidFill>
            <a:srgbClr val="F7E3E6"/>
          </a:solidFill>
          <a:ln w="9525">
            <a:solidFill>
              <a:srgbClr val="E3EBF4"/>
            </a:solidFill>
            <a:prstDash val="solid"/>
          </a:ln>
        </p:spPr>
      </p:sp>
      <p:pic>
        <p:nvPicPr>
          <p:cNvPr id="2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4105656"/>
            <a:ext cx="237744" cy="237744"/>
          </a:xfrm>
          <a:prstGeom prst="rect">
            <a:avLst/>
          </a:prstGeom>
        </p:spPr>
      </p:pic>
      <p:sp>
        <p:nvSpPr>
          <p:cNvPr id="26" name="Text 17"/>
          <p:cNvSpPr/>
          <p:nvPr/>
        </p:nvSpPr>
        <p:spPr>
          <a:xfrm>
            <a:off x="1042416" y="3913632"/>
            <a:ext cx="3291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7A2833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Reemplazar el rol del docente</a:t>
            </a:r>
            <a:endParaRPr lang="en-US" sz="1150" dirty="0"/>
          </a:p>
        </p:txBody>
      </p:sp>
      <p:sp>
        <p:nvSpPr>
          <p:cNvPr id="27" name="Shape 18"/>
          <p:cNvSpPr/>
          <p:nvPr/>
        </p:nvSpPr>
        <p:spPr>
          <a:xfrm>
            <a:off x="4709160" y="3913632"/>
            <a:ext cx="3931920" cy="621792"/>
          </a:xfrm>
          <a:prstGeom prst="roundRect">
            <a:avLst>
              <a:gd name="adj" fmla="val 8824"/>
            </a:avLst>
          </a:prstGeom>
          <a:solidFill>
            <a:srgbClr val="EEF5FC"/>
          </a:solidFill>
          <a:ln w="9525">
            <a:solidFill>
              <a:srgbClr val="E3EBF4"/>
            </a:solidFill>
            <a:prstDash val="solid"/>
          </a:ln>
        </p:spPr>
      </p:sp>
      <p:pic>
        <p:nvPicPr>
          <p:cNvPr id="2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040" y="4105656"/>
            <a:ext cx="237744" cy="237744"/>
          </a:xfrm>
          <a:prstGeom prst="rect">
            <a:avLst/>
          </a:prstGeom>
        </p:spPr>
      </p:pic>
      <p:sp>
        <p:nvSpPr>
          <p:cNvPr id="29" name="Text 19"/>
          <p:cNvSpPr/>
          <p:nvPr/>
        </p:nvSpPr>
        <p:spPr>
          <a:xfrm>
            <a:off x="5248656" y="3913632"/>
            <a:ext cx="3291840" cy="62179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Potenciar el criterio del docente</a:t>
            </a:r>
            <a:endParaRPr lang="en-US" sz="1150" dirty="0"/>
          </a:p>
        </p:txBody>
      </p:sp>
      <p:sp>
        <p:nvSpPr>
          <p:cNvPr id="30" name="Shape 20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31" name="Text 21"/>
          <p:cNvSpPr/>
          <p:nvPr/>
        </p:nvSpPr>
        <p:spPr>
          <a:xfrm>
            <a:off x="804672" y="4809744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1</a:t>
            </a:r>
            <a:endParaRPr lang="en-US" sz="850" dirty="0"/>
          </a:p>
        </p:txBody>
      </p:sp>
      <p:sp>
        <p:nvSpPr>
          <p:cNvPr id="32" name="Text 22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6</a:t>
            </a:r>
            <a:endParaRPr lang="en-US" sz="850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01 · DIMENSIONES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 innovación tiene cinco dimensiones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1510589" cy="2240280"/>
          </a:xfrm>
          <a:prstGeom prst="roundRect">
            <a:avLst>
              <a:gd name="adj" fmla="val 363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020470" y="1645920"/>
            <a:ext cx="475488" cy="475488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134588" y="1760037"/>
            <a:ext cx="247254" cy="24725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76072" y="2267712"/>
            <a:ext cx="136428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Curricular</a:t>
            </a:r>
            <a:endParaRPr lang="en-US" sz="1300" dirty="0"/>
          </a:p>
        </p:txBody>
      </p:sp>
      <p:sp>
        <p:nvSpPr>
          <p:cNvPr id="8" name="Text 5"/>
          <p:cNvSpPr/>
          <p:nvPr/>
        </p:nvSpPr>
        <p:spPr>
          <a:xfrm>
            <a:off x="630936" y="2596896"/>
            <a:ext cx="1254557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se enseña: contenidos y su pertinencia.</a:t>
            </a:r>
            <a:endParaRPr lang="en-US" sz="1000" dirty="0"/>
          </a:p>
        </p:txBody>
      </p:sp>
      <p:sp>
        <p:nvSpPr>
          <p:cNvPr id="9" name="Shape 6"/>
          <p:cNvSpPr/>
          <p:nvPr/>
        </p:nvSpPr>
        <p:spPr>
          <a:xfrm>
            <a:off x="2159813" y="1417320"/>
            <a:ext cx="1510589" cy="2240280"/>
          </a:xfrm>
          <a:prstGeom prst="roundRect">
            <a:avLst>
              <a:gd name="adj" fmla="val 363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2677363" y="1645920"/>
            <a:ext cx="475488" cy="475488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91480" y="1760037"/>
            <a:ext cx="247254" cy="24725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232965" y="2267712"/>
            <a:ext cx="136428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Metodológica</a:t>
            </a:r>
            <a:endParaRPr lang="en-US" sz="1300" dirty="0"/>
          </a:p>
        </p:txBody>
      </p:sp>
      <p:sp>
        <p:nvSpPr>
          <p:cNvPr id="13" name="Text 9"/>
          <p:cNvSpPr/>
          <p:nvPr/>
        </p:nvSpPr>
        <p:spPr>
          <a:xfrm>
            <a:off x="2287829" y="2596896"/>
            <a:ext cx="1254557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Cómo se enseña: estrategias y experiencias.</a:t>
            </a:r>
            <a:endParaRPr lang="en-US" sz="1000" dirty="0"/>
          </a:p>
        </p:txBody>
      </p:sp>
      <p:sp>
        <p:nvSpPr>
          <p:cNvPr id="14" name="Shape 10"/>
          <p:cNvSpPr/>
          <p:nvPr/>
        </p:nvSpPr>
        <p:spPr>
          <a:xfrm>
            <a:off x="3816706" y="1417320"/>
            <a:ext cx="1510589" cy="2240280"/>
          </a:xfrm>
          <a:prstGeom prst="roundRect">
            <a:avLst>
              <a:gd name="adj" fmla="val 363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4334256" y="1645920"/>
            <a:ext cx="475488" cy="475488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448373" y="1760037"/>
            <a:ext cx="247254" cy="24725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3889858" y="2267712"/>
            <a:ext cx="136428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Evaluativa</a:t>
            </a:r>
            <a:endParaRPr lang="en-US" sz="1300" dirty="0"/>
          </a:p>
        </p:txBody>
      </p:sp>
      <p:sp>
        <p:nvSpPr>
          <p:cNvPr id="18" name="Text 13"/>
          <p:cNvSpPr/>
          <p:nvPr/>
        </p:nvSpPr>
        <p:spPr>
          <a:xfrm>
            <a:off x="3944722" y="2596896"/>
            <a:ext cx="1254557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Cómo se valora: evidencias y retroalimentación.</a:t>
            </a:r>
            <a:endParaRPr lang="en-US" sz="1000" dirty="0"/>
          </a:p>
        </p:txBody>
      </p:sp>
      <p:sp>
        <p:nvSpPr>
          <p:cNvPr id="19" name="Shape 14"/>
          <p:cNvSpPr/>
          <p:nvPr/>
        </p:nvSpPr>
        <p:spPr>
          <a:xfrm>
            <a:off x="5473598" y="1417320"/>
            <a:ext cx="1510589" cy="2240280"/>
          </a:xfrm>
          <a:prstGeom prst="roundRect">
            <a:avLst>
              <a:gd name="adj" fmla="val 363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5991149" y="1645920"/>
            <a:ext cx="475488" cy="475488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105266" y="1760037"/>
            <a:ext cx="247254" cy="24725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5546750" y="2267712"/>
            <a:ext cx="136428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Organizativa</a:t>
            </a:r>
            <a:endParaRPr lang="en-US" sz="1300" dirty="0"/>
          </a:p>
        </p:txBody>
      </p:sp>
      <p:sp>
        <p:nvSpPr>
          <p:cNvPr id="23" name="Text 17"/>
          <p:cNvSpPr/>
          <p:nvPr/>
        </p:nvSpPr>
        <p:spPr>
          <a:xfrm>
            <a:off x="5601614" y="2596896"/>
            <a:ext cx="1254557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Tiempos, espacios y agrupamientos.</a:t>
            </a:r>
            <a:endParaRPr lang="en-US" sz="1000" dirty="0"/>
          </a:p>
        </p:txBody>
      </p:sp>
      <p:sp>
        <p:nvSpPr>
          <p:cNvPr id="24" name="Shape 18"/>
          <p:cNvSpPr/>
          <p:nvPr/>
        </p:nvSpPr>
        <p:spPr>
          <a:xfrm>
            <a:off x="7130491" y="1417320"/>
            <a:ext cx="1510589" cy="2240280"/>
          </a:xfrm>
          <a:prstGeom prst="roundRect">
            <a:avLst>
              <a:gd name="adj" fmla="val 363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7648042" y="1645920"/>
            <a:ext cx="475488" cy="475488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7762159" y="1760037"/>
            <a:ext cx="247254" cy="247254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7203643" y="2267712"/>
            <a:ext cx="1364285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3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Tecnológica</a:t>
            </a:r>
            <a:endParaRPr lang="en-US" sz="1300" dirty="0"/>
          </a:p>
        </p:txBody>
      </p:sp>
      <p:sp>
        <p:nvSpPr>
          <p:cNvPr id="28" name="Text 21"/>
          <p:cNvSpPr/>
          <p:nvPr/>
        </p:nvSpPr>
        <p:spPr>
          <a:xfrm>
            <a:off x="7258507" y="2596896"/>
            <a:ext cx="1254557" cy="914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ctr" indent="0" marL="0">
              <a:buNone/>
            </a:pPr>
            <a:r>
              <a:rPr lang="en-US" sz="100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qué medios: recursos y herramientas.</a:t>
            </a:r>
            <a:endParaRPr lang="en-US" sz="1000" dirty="0"/>
          </a:p>
        </p:txBody>
      </p:sp>
      <p:sp>
        <p:nvSpPr>
          <p:cNvPr id="29" name="Shape 22"/>
          <p:cNvSpPr/>
          <p:nvPr/>
        </p:nvSpPr>
        <p:spPr>
          <a:xfrm>
            <a:off x="502920" y="3977640"/>
            <a:ext cx="8138160" cy="658368"/>
          </a:xfrm>
          <a:prstGeom prst="roundRect">
            <a:avLst>
              <a:gd name="adj" fmla="val 8333"/>
            </a:avLst>
          </a:prstGeom>
          <a:solidFill>
            <a:srgbClr val="062A4A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30" name="Text 23"/>
          <p:cNvSpPr/>
          <p:nvPr/>
        </p:nvSpPr>
        <p:spPr>
          <a:xfrm>
            <a:off x="777240" y="4041648"/>
            <a:ext cx="7589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5A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Clave:  </a:t>
            </a:r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tecnología es solo una dimensión. La innovación genuina casi siempre toca varias a la vez.</a:t>
            </a:r>
            <a:endParaRPr lang="en-US" sz="1250" dirty="0"/>
          </a:p>
        </p:txBody>
      </p:sp>
      <p:sp>
        <p:nvSpPr>
          <p:cNvPr id="31" name="Shape 24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32" name="Text 25"/>
          <p:cNvSpPr/>
          <p:nvPr/>
        </p:nvSpPr>
        <p:spPr>
          <a:xfrm>
            <a:off x="804672" y="4809744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1</a:t>
            </a:r>
            <a:endParaRPr lang="en-US" sz="850" dirty="0"/>
          </a:p>
        </p:txBody>
      </p:sp>
      <p:sp>
        <p:nvSpPr>
          <p:cNvPr id="33" name="Text 26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7</a:t>
            </a:r>
            <a:endParaRPr lang="en-US" sz="85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01 · EL DESAFÍO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¿Por qué innovar en la enseñanza de las ciencias?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2651760" cy="1481328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85800" y="1554480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750" y="1655430"/>
            <a:ext cx="218724" cy="21872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16152" y="1572768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Conceptos abstractos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685800" y="2084832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Átomos, campos, células: fenómenos invisibles y difíciles de imaginar.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3291840" y="1371600"/>
            <a:ext cx="2651760" cy="1481328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474720" y="1554480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5670" y="1655430"/>
            <a:ext cx="218724" cy="21872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4005072" y="1572768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Desmotivación</a:t>
            </a:r>
            <a:endParaRPr lang="en-US" sz="1250" dirty="0"/>
          </a:p>
        </p:txBody>
      </p:sp>
      <p:sp>
        <p:nvSpPr>
          <p:cNvPr id="13" name="Text 9"/>
          <p:cNvSpPr/>
          <p:nvPr/>
        </p:nvSpPr>
        <p:spPr>
          <a:xfrm>
            <a:off x="3474720" y="2084832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ciencia escolar se percibe ajena a la vida de los estudiantes.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502920" y="2999232"/>
            <a:ext cx="2651760" cy="1481328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85800" y="3182112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750" y="3283062"/>
            <a:ext cx="218724" cy="21872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216152" y="320040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Ciencia escolar ≠ ciencia real</a:t>
            </a:r>
            <a:endParaRPr lang="en-US" sz="1250" dirty="0"/>
          </a:p>
        </p:txBody>
      </p:sp>
      <p:sp>
        <p:nvSpPr>
          <p:cNvPr id="18" name="Text 13"/>
          <p:cNvSpPr/>
          <p:nvPr/>
        </p:nvSpPr>
        <p:spPr>
          <a:xfrm>
            <a:off x="685800" y="3712464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memorizan resultados en lugar de indagar como científicos.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3291840" y="2999232"/>
            <a:ext cx="2651760" cy="1481328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3474720" y="3182112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3575670" y="3283062"/>
            <a:ext cx="218724" cy="21872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4005072" y="3200400"/>
            <a:ext cx="1828800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Brechas de acceso</a:t>
            </a:r>
            <a:endParaRPr lang="en-US" sz="1250" dirty="0"/>
          </a:p>
        </p:txBody>
      </p:sp>
      <p:sp>
        <p:nvSpPr>
          <p:cNvPr id="23" name="Text 17"/>
          <p:cNvSpPr/>
          <p:nvPr/>
        </p:nvSpPr>
        <p:spPr>
          <a:xfrm>
            <a:off x="3474720" y="3712464"/>
            <a:ext cx="228600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Laboratorios, equipos y recursos repartidos de forma desigual.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6126480" y="1371600"/>
            <a:ext cx="2514600" cy="3108960"/>
          </a:xfrm>
          <a:prstGeom prst="roundRect">
            <a:avLst>
              <a:gd name="adj" fmla="val 2182"/>
            </a:avLst>
          </a:prstGeom>
          <a:solidFill>
            <a:srgbClr val="003B71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6355080" y="1627632"/>
            <a:ext cx="512064" cy="512064"/>
          </a:xfrm>
          <a:prstGeom prst="ellipse">
            <a:avLst/>
          </a:prstGeom>
          <a:solidFill>
            <a:srgbClr val="0B5FA5"/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477975" y="1750527"/>
            <a:ext cx="266273" cy="266273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6355080" y="2286000"/>
            <a:ext cx="205740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 meta</a:t>
            </a:r>
            <a:endParaRPr lang="en-US" sz="1500" dirty="0"/>
          </a:p>
        </p:txBody>
      </p:sp>
      <p:sp>
        <p:nvSpPr>
          <p:cNvPr id="28" name="Text 21"/>
          <p:cNvSpPr/>
          <p:nvPr/>
        </p:nvSpPr>
        <p:spPr>
          <a:xfrm>
            <a:off x="6355080" y="2651760"/>
            <a:ext cx="2057400" cy="1645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Alfabetización científica: formar personas capaces de comprender y decidir con criterio en un mundo atravesado por la tecnología.</a:t>
            </a:r>
            <a:endParaRPr lang="en-US" sz="1150" dirty="0"/>
          </a:p>
        </p:txBody>
      </p:sp>
      <p:sp>
        <p:nvSpPr>
          <p:cNvPr id="29" name="Shape 22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30" name="Text 23"/>
          <p:cNvSpPr/>
          <p:nvPr/>
        </p:nvSpPr>
        <p:spPr>
          <a:xfrm>
            <a:off x="804672" y="4809744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1</a:t>
            </a:r>
            <a:endParaRPr lang="en-US" sz="850" dirty="0"/>
          </a:p>
        </p:txBody>
      </p:sp>
      <p:sp>
        <p:nvSpPr>
          <p:cNvPr id="31" name="Text 24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8</a:t>
            </a:r>
            <a:endParaRPr lang="en-US" sz="85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01 · NUESTRA BRÚJULA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El enfoque CTS: Ciencia, Tecnología y Sociedad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2590800" cy="228600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04088" y="1591056"/>
            <a:ext cx="512064" cy="512064"/>
          </a:xfrm>
          <a:prstGeom prst="ellipse">
            <a:avLst/>
          </a:prstGeom>
          <a:solidFill>
            <a:srgbClr val="062A4A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983" y="1713951"/>
            <a:ext cx="266273" cy="26627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04088" y="2267712"/>
            <a:ext cx="21884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Ciencia en contexto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704088" y="2788920"/>
            <a:ext cx="218846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conocimiento científico conectado con la vida real de los estudiantes y su territorio.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3276600" y="1371600"/>
            <a:ext cx="2590800" cy="228600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477768" y="1591056"/>
            <a:ext cx="512064" cy="512064"/>
          </a:xfrm>
          <a:prstGeom prst="ellipse">
            <a:avLst/>
          </a:prstGeom>
          <a:solidFill>
            <a:srgbClr val="062A4A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663" y="1713951"/>
            <a:ext cx="266273" cy="266273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477768" y="2267712"/>
            <a:ext cx="21884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Tecnología con propósito</a:t>
            </a:r>
            <a:endParaRPr lang="en-US" sz="1450" dirty="0"/>
          </a:p>
        </p:txBody>
      </p:sp>
      <p:sp>
        <p:nvSpPr>
          <p:cNvPr id="13" name="Text 9"/>
          <p:cNvSpPr/>
          <p:nvPr/>
        </p:nvSpPr>
        <p:spPr>
          <a:xfrm>
            <a:off x="3477768" y="2788920"/>
            <a:ext cx="218846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herramientas al servicio del aprendizaje — nunca al revés.</a:t>
            </a:r>
            <a:endParaRPr lang="en-US" sz="1100" dirty="0"/>
          </a:p>
        </p:txBody>
      </p:sp>
      <p:sp>
        <p:nvSpPr>
          <p:cNvPr id="14" name="Shape 10"/>
          <p:cNvSpPr/>
          <p:nvPr/>
        </p:nvSpPr>
        <p:spPr>
          <a:xfrm>
            <a:off x="6050280" y="1371600"/>
            <a:ext cx="2590800" cy="2286000"/>
          </a:xfrm>
          <a:prstGeom prst="roundRect">
            <a:avLst>
              <a:gd name="adj" fmla="val 2400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251448" y="1591056"/>
            <a:ext cx="512064" cy="512064"/>
          </a:xfrm>
          <a:prstGeom prst="ellipse">
            <a:avLst/>
          </a:prstGeom>
          <a:solidFill>
            <a:srgbClr val="062A4A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343" y="1713951"/>
            <a:ext cx="266273" cy="266273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251448" y="2267712"/>
            <a:ext cx="2188464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Sociedad como horizonte</a:t>
            </a:r>
            <a:endParaRPr lang="en-US" sz="1450" dirty="0"/>
          </a:p>
        </p:txBody>
      </p:sp>
      <p:sp>
        <p:nvSpPr>
          <p:cNvPr id="18" name="Text 13"/>
          <p:cNvSpPr/>
          <p:nvPr/>
        </p:nvSpPr>
        <p:spPr>
          <a:xfrm>
            <a:off x="6251448" y="2788920"/>
            <a:ext cx="2188464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Toda decisión científico-tecnológica tiene implicaciones éticas, sociales y ambientales.</a:t>
            </a:r>
            <a:endParaRPr lang="en-US" sz="1100" dirty="0"/>
          </a:p>
        </p:txBody>
      </p:sp>
      <p:sp>
        <p:nvSpPr>
          <p:cNvPr id="19" name="Shape 14"/>
          <p:cNvSpPr/>
          <p:nvPr/>
        </p:nvSpPr>
        <p:spPr>
          <a:xfrm>
            <a:off x="502920" y="3913632"/>
            <a:ext cx="8138160" cy="731520"/>
          </a:xfrm>
          <a:prstGeom prst="roundRect">
            <a:avLst>
              <a:gd name="adj" fmla="val 7500"/>
            </a:avLst>
          </a:prstGeom>
          <a:solidFill>
            <a:srgbClr val="FFF3D6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0" name="Text 15"/>
          <p:cNvSpPr/>
          <p:nvPr/>
        </p:nvSpPr>
        <p:spPr>
          <a:xfrm>
            <a:off x="777240" y="3986784"/>
            <a:ext cx="7589520" cy="58521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9A6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CTS  </a:t>
            </a:r>
            <a:pPr indent="0" marL="0">
              <a:buNone/>
            </a:pPr>
            <a:r>
              <a:rPr lang="en-US" sz="1200" dirty="0">
                <a:solidFill>
                  <a:srgbClr val="102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 la perspectiva integradora del módulo: articula el conocimiento científico con sus implicaciones éticas, sociales, culturales y ambientales en contextos educativos reales.</a:t>
            </a:r>
            <a:endParaRPr lang="en-US" sz="1200" dirty="0"/>
          </a:p>
        </p:txBody>
      </p:sp>
      <p:sp>
        <p:nvSpPr>
          <p:cNvPr id="21" name="Shape 16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2" name="Text 17"/>
          <p:cNvSpPr/>
          <p:nvPr/>
        </p:nvSpPr>
        <p:spPr>
          <a:xfrm>
            <a:off x="804672" y="4809744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1</a:t>
            </a:r>
            <a:endParaRPr lang="en-US" sz="850" dirty="0"/>
          </a:p>
        </p:txBody>
      </p:sp>
      <p:sp>
        <p:nvSpPr>
          <p:cNvPr id="23" name="Text 18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9</a:t>
            </a:r>
            <a:endParaRPr lang="en-US" sz="85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01 · LA IDEA PUENTE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Tecnologías emergentes, pedagogías emergentes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4114800" cy="3246120"/>
          </a:xfrm>
          <a:prstGeom prst="roundRect">
            <a:avLst>
              <a:gd name="adj" fmla="val 1690"/>
            </a:avLst>
          </a:prstGeom>
          <a:solidFill>
            <a:srgbClr val="062A4A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85800" y="1371600"/>
            <a:ext cx="73152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6000" b="1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"</a:t>
            </a:r>
            <a:endParaRPr lang="en-US" sz="6000" dirty="0"/>
          </a:p>
        </p:txBody>
      </p:sp>
      <p:sp>
        <p:nvSpPr>
          <p:cNvPr id="6" name="Text 4"/>
          <p:cNvSpPr/>
          <p:nvPr/>
        </p:nvSpPr>
        <p:spPr>
          <a:xfrm>
            <a:off x="822960" y="2103120"/>
            <a:ext cx="352044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tecnologías emergentes no vienen con su pedagogía bajo el brazo: habilitan prácticas nuevas, pero solo si repensamos cómo enseñamos.</a:t>
            </a:r>
            <a:endParaRPr lang="en-US" sz="1500" dirty="0"/>
          </a:p>
        </p:txBody>
      </p:sp>
      <p:sp>
        <p:nvSpPr>
          <p:cNvPr id="7" name="Text 5"/>
          <p:cNvSpPr/>
          <p:nvPr/>
        </p:nvSpPr>
        <p:spPr>
          <a:xfrm>
            <a:off x="822960" y="4160520"/>
            <a:ext cx="34747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B8D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Idea central de Adell &amp; Castañeda (2012)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4846320" y="1371600"/>
            <a:ext cx="3794760" cy="676656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9" name="Shape 7"/>
          <p:cNvSpPr/>
          <p:nvPr/>
        </p:nvSpPr>
        <p:spPr>
          <a:xfrm>
            <a:off x="5029200" y="1508760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0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5125761" y="1605321"/>
            <a:ext cx="209215" cy="209215"/>
          </a:xfrm>
          <a:prstGeom prst="rect">
            <a:avLst/>
          </a:prstGeom>
        </p:spPr>
      </p:pic>
      <p:sp>
        <p:nvSpPr>
          <p:cNvPr id="11" name="Text 8"/>
          <p:cNvSpPr/>
          <p:nvPr/>
        </p:nvSpPr>
        <p:spPr>
          <a:xfrm>
            <a:off x="5577840" y="1435608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Aprendizaje activo</a:t>
            </a:r>
            <a:endParaRPr lang="en-US" sz="1200" dirty="0"/>
          </a:p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estudiante hace, crea y resuelve — no solo escucha.</a:t>
            </a:r>
            <a:endParaRPr lang="en-US" sz="1200" dirty="0"/>
          </a:p>
        </p:txBody>
      </p:sp>
      <p:sp>
        <p:nvSpPr>
          <p:cNvPr id="12" name="Shape 9"/>
          <p:cNvSpPr/>
          <p:nvPr/>
        </p:nvSpPr>
        <p:spPr>
          <a:xfrm>
            <a:off x="4846320" y="2249424"/>
            <a:ext cx="3794760" cy="676656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3" name="Shape 10"/>
          <p:cNvSpPr/>
          <p:nvPr/>
        </p:nvSpPr>
        <p:spPr>
          <a:xfrm>
            <a:off x="5029200" y="2386584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4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125761" y="2483145"/>
            <a:ext cx="209215" cy="209215"/>
          </a:xfrm>
          <a:prstGeom prst="rect">
            <a:avLst/>
          </a:prstGeom>
        </p:spPr>
      </p:pic>
      <p:sp>
        <p:nvSpPr>
          <p:cNvPr id="15" name="Text 11"/>
          <p:cNvSpPr/>
          <p:nvPr/>
        </p:nvSpPr>
        <p:spPr>
          <a:xfrm>
            <a:off x="5577840" y="2313432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Situado en contextos reales</a:t>
            </a:r>
            <a:endParaRPr lang="en-US" sz="1200" dirty="0"/>
          </a:p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Problemas del territorio y de la vida cotidiana.</a:t>
            </a:r>
            <a:endParaRPr lang="en-US" sz="1200" dirty="0"/>
          </a:p>
        </p:txBody>
      </p:sp>
      <p:sp>
        <p:nvSpPr>
          <p:cNvPr id="16" name="Shape 12"/>
          <p:cNvSpPr/>
          <p:nvPr/>
        </p:nvSpPr>
        <p:spPr>
          <a:xfrm>
            <a:off x="4846320" y="3127248"/>
            <a:ext cx="3794760" cy="676656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5029200" y="3264408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125761" y="3360969"/>
            <a:ext cx="209215" cy="209215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5577840" y="3191256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Colaborativo y en red</a:t>
            </a:r>
            <a:endParaRPr lang="en-US" sz="1200" dirty="0"/>
          </a:p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aprende con otros, dentro y fuera del aula.</a:t>
            </a:r>
            <a:endParaRPr lang="en-US" sz="1200" dirty="0"/>
          </a:p>
        </p:txBody>
      </p:sp>
      <p:sp>
        <p:nvSpPr>
          <p:cNvPr id="20" name="Shape 15"/>
          <p:cNvSpPr/>
          <p:nvPr/>
        </p:nvSpPr>
        <p:spPr>
          <a:xfrm>
            <a:off x="4846320" y="4005072"/>
            <a:ext cx="3794760" cy="676656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1" name="Shape 16"/>
          <p:cNvSpPr/>
          <p:nvPr/>
        </p:nvSpPr>
        <p:spPr>
          <a:xfrm>
            <a:off x="5029200" y="4142232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22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5125761" y="4238793"/>
            <a:ext cx="209215" cy="209215"/>
          </a:xfrm>
          <a:prstGeom prst="rect">
            <a:avLst/>
          </a:prstGeom>
        </p:spPr>
      </p:pic>
      <p:sp>
        <p:nvSpPr>
          <p:cNvPr id="23" name="Text 17"/>
          <p:cNvSpPr/>
          <p:nvPr/>
        </p:nvSpPr>
        <p:spPr>
          <a:xfrm>
            <a:off x="5577840" y="4069080"/>
            <a:ext cx="29260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Abierto</a:t>
            </a:r>
            <a:endParaRPr lang="en-US" sz="1200" dirty="0"/>
          </a:p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aprendizaje desborda el horario y el salón de clase.</a:t>
            </a:r>
            <a:endParaRPr lang="en-US" sz="1200" dirty="0"/>
          </a:p>
        </p:txBody>
      </p:sp>
      <p:sp>
        <p:nvSpPr>
          <p:cNvPr id="24" name="Shape 18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5" name="Text 19"/>
          <p:cNvSpPr/>
          <p:nvPr/>
        </p:nvSpPr>
        <p:spPr>
          <a:xfrm>
            <a:off x="804672" y="4809744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1</a:t>
            </a:r>
            <a:endParaRPr lang="en-US" sz="850" dirty="0"/>
          </a:p>
        </p:txBody>
      </p:sp>
      <p:sp>
        <p:nvSpPr>
          <p:cNvPr id="26" name="Text 20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10</a:t>
            </a:r>
            <a:endParaRPr lang="en-US" sz="85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06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126480" y="365760"/>
            <a:ext cx="4023360" cy="4023360"/>
          </a:xfrm>
          <a:prstGeom prst="ellipse">
            <a:avLst/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812280" y="1051560"/>
            <a:ext cx="2651760" cy="2651760"/>
          </a:xfrm>
          <a:prstGeom prst="ellipse">
            <a:avLst/>
          </a:prstGeom>
          <a:solidFill>
            <a:srgbClr val="062A4A"/>
          </a:solidFill>
          <a:ln w="12700">
            <a:solidFill>
              <a:srgbClr val="5B8DC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498080" y="1737360"/>
            <a:ext cx="1280160" cy="1280160"/>
          </a:xfrm>
          <a:prstGeom prst="ellipse">
            <a:avLst/>
          </a:prstGeom>
          <a:solidFill>
            <a:srgbClr val="003B71"/>
          </a:solidFill>
          <a:ln w="19050">
            <a:solidFill>
              <a:srgbClr val="F5A80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882128" y="2121408"/>
            <a:ext cx="512064" cy="512064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6" name="Text 4"/>
          <p:cNvSpPr/>
          <p:nvPr/>
        </p:nvSpPr>
        <p:spPr>
          <a:xfrm>
            <a:off x="530352" y="77724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38912" y="868680"/>
            <a:ext cx="36576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02</a:t>
            </a:r>
            <a:endParaRPr lang="en-US" sz="12000" dirty="0"/>
          </a:p>
        </p:txBody>
      </p:sp>
      <p:sp>
        <p:nvSpPr>
          <p:cNvPr id="8" name="Text 6"/>
          <p:cNvSpPr/>
          <p:nvPr/>
        </p:nvSpPr>
        <p:spPr>
          <a:xfrm>
            <a:off x="530352" y="2880360"/>
            <a:ext cx="5760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Introducción a la inteligencia artificial</a:t>
            </a:r>
            <a:endParaRPr lang="en-US" sz="2700" dirty="0"/>
          </a:p>
        </p:txBody>
      </p:sp>
      <p:sp>
        <p:nvSpPr>
          <p:cNvPr id="9" name="Shape 7"/>
          <p:cNvSpPr/>
          <p:nvPr/>
        </p:nvSpPr>
        <p:spPr>
          <a:xfrm>
            <a:off x="530352" y="4160520"/>
            <a:ext cx="1192378" cy="310896"/>
          </a:xfrm>
          <a:prstGeom prst="roundRect">
            <a:avLst>
              <a:gd name="adj" fmla="val 50000"/>
            </a:avLst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30352" y="4160520"/>
            <a:ext cx="119237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CEA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Definiciones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1887322" y="4160520"/>
            <a:ext cx="892454" cy="310896"/>
          </a:xfrm>
          <a:prstGeom prst="roundRect">
            <a:avLst>
              <a:gd name="adj" fmla="val 50000"/>
            </a:avLst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887322" y="4160520"/>
            <a:ext cx="892454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CEA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Historia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2944368" y="4160520"/>
            <a:ext cx="667512" cy="310896"/>
          </a:xfrm>
          <a:prstGeom prst="roundRect">
            <a:avLst>
              <a:gd name="adj" fmla="val 50000"/>
            </a:avLst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2944368" y="4160520"/>
            <a:ext cx="667512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CEA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Tipos</a:t>
            </a:r>
            <a:endParaRPr lang="en-US" sz="1050" dirty="0"/>
          </a:p>
        </p:txBody>
      </p:sp>
      <p:sp>
        <p:nvSpPr>
          <p:cNvPr id="15" name="Shape 13"/>
          <p:cNvSpPr/>
          <p:nvPr/>
        </p:nvSpPr>
        <p:spPr>
          <a:xfrm>
            <a:off x="3776472" y="4160520"/>
            <a:ext cx="1417320" cy="310896"/>
          </a:xfrm>
          <a:prstGeom prst="roundRect">
            <a:avLst>
              <a:gd name="adj" fmla="val 50000"/>
            </a:avLst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6" name="Text 14"/>
          <p:cNvSpPr/>
          <p:nvPr/>
        </p:nvSpPr>
        <p:spPr>
          <a:xfrm>
            <a:off x="3776472" y="4160520"/>
            <a:ext cx="1417320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CEA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Potencialidades</a:t>
            </a:r>
            <a:endParaRPr lang="en-US" sz="1050" dirty="0"/>
          </a:p>
        </p:txBody>
      </p:sp>
      <p:sp>
        <p:nvSpPr>
          <p:cNvPr id="17" name="Text 15"/>
          <p:cNvSpPr/>
          <p:nvPr/>
        </p:nvSpPr>
        <p:spPr>
          <a:xfrm>
            <a:off x="530352" y="4809744"/>
            <a:ext cx="3657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B8D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Sesión 1 · UTP</a:t>
            </a:r>
            <a:endParaRPr lang="en-US" sz="85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02 · DEFINICIÓN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¿Qué es la inteligencia artificial?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3886200" cy="3246120"/>
          </a:xfrm>
          <a:prstGeom prst="roundRect">
            <a:avLst>
              <a:gd name="adj" fmla="val 1690"/>
            </a:avLst>
          </a:prstGeom>
          <a:solidFill>
            <a:srgbClr val="062A4A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77240" y="1627632"/>
            <a:ext cx="548640" cy="548640"/>
          </a:xfrm>
          <a:prstGeom prst="ellipse">
            <a:avLst/>
          </a:prstGeom>
          <a:solidFill>
            <a:srgbClr val="0B5FA5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908914" y="1759306"/>
            <a:ext cx="285293" cy="28529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77240" y="2331720"/>
            <a:ext cx="3337560" cy="15544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Sistemas computacionales capaces de realizar tareas que, hechas por personas, exigen inteligencia: aprender de la experiencia, razonar, percibir el entorno y comunicarse.</a:t>
            </a:r>
            <a:endParaRPr lang="en-US" sz="1450" dirty="0"/>
          </a:p>
        </p:txBody>
      </p:sp>
      <p:sp>
        <p:nvSpPr>
          <p:cNvPr id="8" name="Text 5"/>
          <p:cNvSpPr/>
          <p:nvPr/>
        </p:nvSpPr>
        <p:spPr>
          <a:xfrm>
            <a:off x="777240" y="4114800"/>
            <a:ext cx="3337560" cy="3657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00" i="1" dirty="0">
                <a:solidFill>
                  <a:srgbClr val="5B8D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término nace en 1956 (J. McCarthy, Conferencia de Dartmouth)</a:t>
            </a:r>
            <a:endParaRPr lang="en-US" sz="900" dirty="0"/>
          </a:p>
        </p:txBody>
      </p:sp>
      <p:sp>
        <p:nvSpPr>
          <p:cNvPr id="9" name="Shape 6"/>
          <p:cNvSpPr/>
          <p:nvPr/>
        </p:nvSpPr>
        <p:spPr>
          <a:xfrm>
            <a:off x="4617720" y="1371600"/>
            <a:ext cx="4023360" cy="676656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800600" y="1508760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7161" y="1605321"/>
            <a:ext cx="209215" cy="209215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349240" y="1435608"/>
            <a:ext cx="3154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Aprender de datos</a:t>
            </a:r>
            <a:endParaRPr lang="en-US" sz="1200" dirty="0"/>
          </a:p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Detecta patrones en ejemplos y mejora con la práctica.</a:t>
            </a:r>
            <a:endParaRPr lang="en-US" sz="1200" dirty="0"/>
          </a:p>
        </p:txBody>
      </p:sp>
      <p:sp>
        <p:nvSpPr>
          <p:cNvPr id="13" name="Shape 9"/>
          <p:cNvSpPr/>
          <p:nvPr/>
        </p:nvSpPr>
        <p:spPr>
          <a:xfrm>
            <a:off x="4617720" y="2249424"/>
            <a:ext cx="4023360" cy="676656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4" name="Shape 10"/>
          <p:cNvSpPr/>
          <p:nvPr/>
        </p:nvSpPr>
        <p:spPr>
          <a:xfrm>
            <a:off x="4800600" y="2386584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5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97161" y="2483145"/>
            <a:ext cx="209215" cy="209215"/>
          </a:xfrm>
          <a:prstGeom prst="rect">
            <a:avLst/>
          </a:prstGeom>
        </p:spPr>
      </p:pic>
      <p:sp>
        <p:nvSpPr>
          <p:cNvPr id="16" name="Text 11"/>
          <p:cNvSpPr/>
          <p:nvPr/>
        </p:nvSpPr>
        <p:spPr>
          <a:xfrm>
            <a:off x="5349240" y="2313432"/>
            <a:ext cx="3154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Razonar y decidir</a:t>
            </a:r>
            <a:endParaRPr lang="en-US" sz="1200" dirty="0"/>
          </a:p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Encadena información para resolver problemas.</a:t>
            </a:r>
            <a:endParaRPr lang="en-US" sz="1200" dirty="0"/>
          </a:p>
        </p:txBody>
      </p:sp>
      <p:sp>
        <p:nvSpPr>
          <p:cNvPr id="17" name="Shape 12"/>
          <p:cNvSpPr/>
          <p:nvPr/>
        </p:nvSpPr>
        <p:spPr>
          <a:xfrm>
            <a:off x="4617720" y="3127248"/>
            <a:ext cx="4023360" cy="676656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8" name="Shape 13"/>
          <p:cNvSpPr/>
          <p:nvPr/>
        </p:nvSpPr>
        <p:spPr>
          <a:xfrm>
            <a:off x="4800600" y="3264408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7161" y="3360969"/>
            <a:ext cx="209215" cy="209215"/>
          </a:xfrm>
          <a:prstGeom prst="rect">
            <a:avLst/>
          </a:prstGeom>
        </p:spPr>
      </p:pic>
      <p:sp>
        <p:nvSpPr>
          <p:cNvPr id="20" name="Text 14"/>
          <p:cNvSpPr/>
          <p:nvPr/>
        </p:nvSpPr>
        <p:spPr>
          <a:xfrm>
            <a:off x="5349240" y="3191256"/>
            <a:ext cx="3154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Percibir</a:t>
            </a:r>
            <a:endParaRPr lang="en-US" sz="1200" dirty="0"/>
          </a:p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Reconoce imágenes, sonidos y lenguaje natural.</a:t>
            </a:r>
            <a:endParaRPr lang="en-US" sz="1200" dirty="0"/>
          </a:p>
        </p:txBody>
      </p:sp>
      <p:sp>
        <p:nvSpPr>
          <p:cNvPr id="21" name="Shape 15"/>
          <p:cNvSpPr/>
          <p:nvPr/>
        </p:nvSpPr>
        <p:spPr>
          <a:xfrm>
            <a:off x="4617720" y="4005072"/>
            <a:ext cx="4023360" cy="676656"/>
          </a:xfrm>
          <a:prstGeom prst="roundRect">
            <a:avLst>
              <a:gd name="adj" fmla="val 8108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2" name="Shape 16"/>
          <p:cNvSpPr/>
          <p:nvPr/>
        </p:nvSpPr>
        <p:spPr>
          <a:xfrm>
            <a:off x="4800600" y="4142232"/>
            <a:ext cx="402336" cy="402336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23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897161" y="4238793"/>
            <a:ext cx="209215" cy="209215"/>
          </a:xfrm>
          <a:prstGeom prst="rect">
            <a:avLst/>
          </a:prstGeom>
        </p:spPr>
      </p:pic>
      <p:sp>
        <p:nvSpPr>
          <p:cNvPr id="24" name="Text 17"/>
          <p:cNvSpPr/>
          <p:nvPr/>
        </p:nvSpPr>
        <p:spPr>
          <a:xfrm>
            <a:off x="5349240" y="4069080"/>
            <a:ext cx="315468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Generar</a:t>
            </a:r>
            <a:endParaRPr lang="en-US" sz="1200" dirty="0"/>
          </a:p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Produce texto, imágenes, audio y código nuevos.</a:t>
            </a:r>
            <a:endParaRPr lang="en-US" sz="1200" dirty="0"/>
          </a:p>
        </p:txBody>
      </p:sp>
      <p:sp>
        <p:nvSpPr>
          <p:cNvPr id="25" name="Shape 18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6" name="Text 19"/>
          <p:cNvSpPr/>
          <p:nvPr/>
        </p:nvSpPr>
        <p:spPr>
          <a:xfrm>
            <a:off x="804672" y="4809744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1</a:t>
            </a:r>
            <a:endParaRPr lang="en-US" sz="850" dirty="0"/>
          </a:p>
        </p:txBody>
      </p:sp>
      <p:sp>
        <p:nvSpPr>
          <p:cNvPr id="27" name="Text 20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12</a:t>
            </a:r>
            <a:endParaRPr lang="en-US" sz="85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02 · HISTORIA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Siete décadas en cinco hitos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822960" y="2743200"/>
            <a:ext cx="7498080" cy="0"/>
          </a:xfrm>
          <a:prstGeom prst="line">
            <a:avLst/>
          </a:prstGeom>
          <a:noFill/>
          <a:ln w="31750">
            <a:solidFill>
              <a:srgbClr val="DCEAF7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1130198" y="2615184"/>
            <a:ext cx="256032" cy="256032"/>
          </a:xfrm>
          <a:prstGeom prst="ellipse">
            <a:avLst/>
          </a:prstGeom>
          <a:solidFill>
            <a:srgbClr val="003B71"/>
          </a:solidFill>
          <a:ln/>
        </p:spPr>
      </p:sp>
      <p:sp>
        <p:nvSpPr>
          <p:cNvPr id="6" name="Shape 4"/>
          <p:cNvSpPr/>
          <p:nvPr/>
        </p:nvSpPr>
        <p:spPr>
          <a:xfrm>
            <a:off x="502920" y="1207008"/>
            <a:ext cx="1510589" cy="118872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7" name="Text 5"/>
          <p:cNvSpPr/>
          <p:nvPr/>
        </p:nvSpPr>
        <p:spPr>
          <a:xfrm>
            <a:off x="612648" y="1280160"/>
            <a:ext cx="1291133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1956</a:t>
            </a:r>
            <a:endParaRPr lang="en-US" sz="1400" dirty="0"/>
          </a:p>
        </p:txBody>
      </p:sp>
      <p:sp>
        <p:nvSpPr>
          <p:cNvPr id="8" name="Text 6"/>
          <p:cNvSpPr/>
          <p:nvPr/>
        </p:nvSpPr>
        <p:spPr>
          <a:xfrm>
            <a:off x="612648" y="1554480"/>
            <a:ext cx="1291133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Nace el término</a:t>
            </a:r>
            <a:endParaRPr lang="en-US" sz="1100" dirty="0"/>
          </a:p>
        </p:txBody>
      </p:sp>
      <p:sp>
        <p:nvSpPr>
          <p:cNvPr id="9" name="Text 7"/>
          <p:cNvSpPr/>
          <p:nvPr/>
        </p:nvSpPr>
        <p:spPr>
          <a:xfrm>
            <a:off x="612648" y="1792224"/>
            <a:ext cx="129113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Conferencia de Dartmouth: la IA se funda como campo de estudio.</a:t>
            </a:r>
            <a:endParaRPr lang="en-US" sz="880" dirty="0"/>
          </a:p>
        </p:txBody>
      </p:sp>
      <p:sp>
        <p:nvSpPr>
          <p:cNvPr id="10" name="Shape 8"/>
          <p:cNvSpPr/>
          <p:nvPr/>
        </p:nvSpPr>
        <p:spPr>
          <a:xfrm>
            <a:off x="2787091" y="2615184"/>
            <a:ext cx="256032" cy="256032"/>
          </a:xfrm>
          <a:prstGeom prst="ellipse">
            <a:avLst/>
          </a:prstGeom>
          <a:solidFill>
            <a:srgbClr val="003B71"/>
          </a:solidFill>
          <a:ln/>
        </p:spPr>
      </p:sp>
      <p:sp>
        <p:nvSpPr>
          <p:cNvPr id="11" name="Shape 9"/>
          <p:cNvSpPr/>
          <p:nvPr/>
        </p:nvSpPr>
        <p:spPr>
          <a:xfrm>
            <a:off x="2159813" y="3072384"/>
            <a:ext cx="1510589" cy="118872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2" name="Text 10"/>
          <p:cNvSpPr/>
          <p:nvPr/>
        </p:nvSpPr>
        <p:spPr>
          <a:xfrm>
            <a:off x="2269541" y="3145536"/>
            <a:ext cx="1291133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1997</a:t>
            </a:r>
            <a:endParaRPr lang="en-US" sz="1400" dirty="0"/>
          </a:p>
        </p:txBody>
      </p:sp>
      <p:sp>
        <p:nvSpPr>
          <p:cNvPr id="13" name="Text 11"/>
          <p:cNvSpPr/>
          <p:nvPr/>
        </p:nvSpPr>
        <p:spPr>
          <a:xfrm>
            <a:off x="2269541" y="3419856"/>
            <a:ext cx="1291133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Deep Blue</a:t>
            </a:r>
            <a:endParaRPr lang="en-US" sz="1100" dirty="0"/>
          </a:p>
        </p:txBody>
      </p:sp>
      <p:sp>
        <p:nvSpPr>
          <p:cNvPr id="14" name="Text 12"/>
          <p:cNvSpPr/>
          <p:nvPr/>
        </p:nvSpPr>
        <p:spPr>
          <a:xfrm>
            <a:off x="2269541" y="3657600"/>
            <a:ext cx="129113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Una máquina vence al campeón mundial de ajedrez, G. Kasparov.</a:t>
            </a:r>
            <a:endParaRPr lang="en-US" sz="880" dirty="0"/>
          </a:p>
        </p:txBody>
      </p:sp>
      <p:sp>
        <p:nvSpPr>
          <p:cNvPr id="15" name="Shape 13"/>
          <p:cNvSpPr/>
          <p:nvPr/>
        </p:nvSpPr>
        <p:spPr>
          <a:xfrm>
            <a:off x="4443984" y="2615184"/>
            <a:ext cx="256032" cy="256032"/>
          </a:xfrm>
          <a:prstGeom prst="ellipse">
            <a:avLst/>
          </a:prstGeom>
          <a:solidFill>
            <a:srgbClr val="003B71"/>
          </a:solidFill>
          <a:ln/>
        </p:spPr>
      </p:sp>
      <p:sp>
        <p:nvSpPr>
          <p:cNvPr id="16" name="Shape 14"/>
          <p:cNvSpPr/>
          <p:nvPr/>
        </p:nvSpPr>
        <p:spPr>
          <a:xfrm>
            <a:off x="3816706" y="1207008"/>
            <a:ext cx="1510589" cy="118872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3926434" y="1280160"/>
            <a:ext cx="1291133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2012</a:t>
            </a:r>
            <a:endParaRPr lang="en-US" sz="1400" dirty="0"/>
          </a:p>
        </p:txBody>
      </p:sp>
      <p:sp>
        <p:nvSpPr>
          <p:cNvPr id="18" name="Text 16"/>
          <p:cNvSpPr/>
          <p:nvPr/>
        </p:nvSpPr>
        <p:spPr>
          <a:xfrm>
            <a:off x="3926434" y="1554480"/>
            <a:ext cx="1291133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Deep learning</a:t>
            </a:r>
            <a:endParaRPr lang="en-US" sz="1100" dirty="0"/>
          </a:p>
        </p:txBody>
      </p:sp>
      <p:sp>
        <p:nvSpPr>
          <p:cNvPr id="19" name="Text 17"/>
          <p:cNvSpPr/>
          <p:nvPr/>
        </p:nvSpPr>
        <p:spPr>
          <a:xfrm>
            <a:off x="3926434" y="1792224"/>
            <a:ext cx="129113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Las redes profundas revolucionan el reconocimiento de imágenes.</a:t>
            </a:r>
            <a:endParaRPr lang="en-US" sz="880" dirty="0"/>
          </a:p>
        </p:txBody>
      </p:sp>
      <p:sp>
        <p:nvSpPr>
          <p:cNvPr id="20" name="Shape 18"/>
          <p:cNvSpPr/>
          <p:nvPr/>
        </p:nvSpPr>
        <p:spPr>
          <a:xfrm>
            <a:off x="6100877" y="2615184"/>
            <a:ext cx="256032" cy="256032"/>
          </a:xfrm>
          <a:prstGeom prst="ellipse">
            <a:avLst/>
          </a:prstGeom>
          <a:solidFill>
            <a:srgbClr val="003B71"/>
          </a:solidFill>
          <a:ln/>
        </p:spPr>
      </p:sp>
      <p:sp>
        <p:nvSpPr>
          <p:cNvPr id="21" name="Shape 19"/>
          <p:cNvSpPr/>
          <p:nvPr/>
        </p:nvSpPr>
        <p:spPr>
          <a:xfrm>
            <a:off x="5473598" y="3072384"/>
            <a:ext cx="1510589" cy="118872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2" name="Text 20"/>
          <p:cNvSpPr/>
          <p:nvPr/>
        </p:nvSpPr>
        <p:spPr>
          <a:xfrm>
            <a:off x="5583326" y="3145536"/>
            <a:ext cx="1291133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2017</a:t>
            </a:r>
            <a:endParaRPr lang="en-US" sz="1400" dirty="0"/>
          </a:p>
        </p:txBody>
      </p:sp>
      <p:sp>
        <p:nvSpPr>
          <p:cNvPr id="23" name="Text 21"/>
          <p:cNvSpPr/>
          <p:nvPr/>
        </p:nvSpPr>
        <p:spPr>
          <a:xfrm>
            <a:off x="5583326" y="3419856"/>
            <a:ext cx="1291133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Transformers</a:t>
            </a:r>
            <a:endParaRPr lang="en-US" sz="1100" dirty="0"/>
          </a:p>
        </p:txBody>
      </p:sp>
      <p:sp>
        <p:nvSpPr>
          <p:cNvPr id="24" name="Text 22"/>
          <p:cNvSpPr/>
          <p:nvPr/>
        </p:nvSpPr>
        <p:spPr>
          <a:xfrm>
            <a:off x="5583326" y="3657600"/>
            <a:ext cx="129113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arquitectura que hace posibles los grandes modelos de lenguaje.</a:t>
            </a:r>
            <a:endParaRPr lang="en-US" sz="880" dirty="0"/>
          </a:p>
        </p:txBody>
      </p:sp>
      <p:sp>
        <p:nvSpPr>
          <p:cNvPr id="25" name="Shape 23"/>
          <p:cNvSpPr/>
          <p:nvPr/>
        </p:nvSpPr>
        <p:spPr>
          <a:xfrm>
            <a:off x="7757770" y="2615184"/>
            <a:ext cx="256032" cy="256032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26" name="Shape 24"/>
          <p:cNvSpPr/>
          <p:nvPr/>
        </p:nvSpPr>
        <p:spPr>
          <a:xfrm>
            <a:off x="7130491" y="1207008"/>
            <a:ext cx="1510589" cy="1188720"/>
          </a:xfrm>
          <a:prstGeom prst="roundRect">
            <a:avLst>
              <a:gd name="adj" fmla="val 4615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7" name="Text 25"/>
          <p:cNvSpPr/>
          <p:nvPr/>
        </p:nvSpPr>
        <p:spPr>
          <a:xfrm>
            <a:off x="7240219" y="1280160"/>
            <a:ext cx="1291133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9A6A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2022</a:t>
            </a:r>
            <a:endParaRPr lang="en-US" sz="1400" dirty="0"/>
          </a:p>
        </p:txBody>
      </p:sp>
      <p:sp>
        <p:nvSpPr>
          <p:cNvPr id="28" name="Text 26"/>
          <p:cNvSpPr/>
          <p:nvPr/>
        </p:nvSpPr>
        <p:spPr>
          <a:xfrm>
            <a:off x="7240219" y="1554480"/>
            <a:ext cx="1291133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IA generativa</a:t>
            </a:r>
            <a:endParaRPr lang="en-US" sz="1100" dirty="0"/>
          </a:p>
        </p:txBody>
      </p:sp>
      <p:sp>
        <p:nvSpPr>
          <p:cNvPr id="29" name="Text 27"/>
          <p:cNvSpPr/>
          <p:nvPr/>
        </p:nvSpPr>
        <p:spPr>
          <a:xfrm>
            <a:off x="7240219" y="1792224"/>
            <a:ext cx="1291133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8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ChatGPT lleva la IA conversacional a millones de personas y a la escuela.</a:t>
            </a:r>
            <a:endParaRPr lang="en-US" sz="880" dirty="0"/>
          </a:p>
        </p:txBody>
      </p:sp>
      <p:sp>
        <p:nvSpPr>
          <p:cNvPr id="30" name="Shape 28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31" name="Text 29"/>
          <p:cNvSpPr/>
          <p:nvPr/>
        </p:nvSpPr>
        <p:spPr>
          <a:xfrm>
            <a:off x="804672" y="4809744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1</a:t>
            </a:r>
            <a:endParaRPr lang="en-US" sz="850" dirty="0"/>
          </a:p>
        </p:txBody>
      </p:sp>
      <p:sp>
        <p:nvSpPr>
          <p:cNvPr id="32" name="Text 30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13</a:t>
            </a:r>
            <a:endParaRPr lang="en-US" sz="85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02 · EL MECANISMO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¿Cómo aprende una máquina?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1725930" cy="2103120"/>
          </a:xfrm>
          <a:prstGeom prst="roundRect">
            <a:avLst>
              <a:gd name="adj" fmla="val 3179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118997" y="1627632"/>
            <a:ext cx="493776" cy="493776"/>
          </a:xfrm>
          <a:prstGeom prst="ellipse">
            <a:avLst/>
          </a:prstGeom>
          <a:solidFill>
            <a:srgbClr val="062A4A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7503" y="1746138"/>
            <a:ext cx="256764" cy="25676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94360" y="2286000"/>
            <a:ext cx="15430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 · Datos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649224" y="2606040"/>
            <a:ext cx="143332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2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Miles de ejemplos, muchas veces etiquetados por personas.</a:t>
            </a:r>
            <a:endParaRPr lang="en-US" sz="1020" dirty="0"/>
          </a:p>
        </p:txBody>
      </p:sp>
      <p:sp>
        <p:nvSpPr>
          <p:cNvPr id="9" name="Text 6"/>
          <p:cNvSpPr/>
          <p:nvPr/>
        </p:nvSpPr>
        <p:spPr>
          <a:xfrm>
            <a:off x="2247138" y="2194560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→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2640330" y="1417320"/>
            <a:ext cx="1725930" cy="2103120"/>
          </a:xfrm>
          <a:prstGeom prst="roundRect">
            <a:avLst>
              <a:gd name="adj" fmla="val 3179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56407" y="1627632"/>
            <a:ext cx="493776" cy="493776"/>
          </a:xfrm>
          <a:prstGeom prst="ellipse">
            <a:avLst/>
          </a:prstGeom>
          <a:solidFill>
            <a:srgbClr val="062A4A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4913" y="1746138"/>
            <a:ext cx="256764" cy="25676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2731770" y="2286000"/>
            <a:ext cx="15430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 · Entrenamiento</a:t>
            </a:r>
            <a:endParaRPr lang="en-US" sz="1250" dirty="0"/>
          </a:p>
        </p:txBody>
      </p:sp>
      <p:sp>
        <p:nvSpPr>
          <p:cNvPr id="14" name="Text 10"/>
          <p:cNvSpPr/>
          <p:nvPr/>
        </p:nvSpPr>
        <p:spPr>
          <a:xfrm>
            <a:off x="2786634" y="2606040"/>
            <a:ext cx="143332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2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sistema busca patrones y ajusta sus parámetros.</a:t>
            </a:r>
            <a:endParaRPr lang="en-US" sz="1020" dirty="0"/>
          </a:p>
        </p:txBody>
      </p:sp>
      <p:sp>
        <p:nvSpPr>
          <p:cNvPr id="15" name="Text 11"/>
          <p:cNvSpPr/>
          <p:nvPr/>
        </p:nvSpPr>
        <p:spPr>
          <a:xfrm>
            <a:off x="4384548" y="2194560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→</a:t>
            </a:r>
            <a:endParaRPr lang="en-US" sz="2200" dirty="0"/>
          </a:p>
        </p:txBody>
      </p:sp>
      <p:sp>
        <p:nvSpPr>
          <p:cNvPr id="16" name="Shape 12"/>
          <p:cNvSpPr/>
          <p:nvPr/>
        </p:nvSpPr>
        <p:spPr>
          <a:xfrm>
            <a:off x="4777740" y="1417320"/>
            <a:ext cx="1725930" cy="2103120"/>
          </a:xfrm>
          <a:prstGeom prst="roundRect">
            <a:avLst>
              <a:gd name="adj" fmla="val 3179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5393817" y="1627632"/>
            <a:ext cx="493776" cy="493776"/>
          </a:xfrm>
          <a:prstGeom prst="ellipse">
            <a:avLst/>
          </a:prstGeom>
          <a:solidFill>
            <a:srgbClr val="062A4A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2323" y="1746138"/>
            <a:ext cx="256764" cy="25676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4869180" y="2286000"/>
            <a:ext cx="15430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 · Modelo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4924044" y="2606040"/>
            <a:ext cx="143332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2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Queda una “regla aprendida” lista para usarse.</a:t>
            </a:r>
            <a:endParaRPr lang="en-US" sz="1020" dirty="0"/>
          </a:p>
        </p:txBody>
      </p:sp>
      <p:sp>
        <p:nvSpPr>
          <p:cNvPr id="21" name="Text 16"/>
          <p:cNvSpPr/>
          <p:nvPr/>
        </p:nvSpPr>
        <p:spPr>
          <a:xfrm>
            <a:off x="6521958" y="2194560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→</a:t>
            </a:r>
            <a:endParaRPr lang="en-US" sz="2200" dirty="0"/>
          </a:p>
        </p:txBody>
      </p:sp>
      <p:sp>
        <p:nvSpPr>
          <p:cNvPr id="22" name="Shape 17"/>
          <p:cNvSpPr/>
          <p:nvPr/>
        </p:nvSpPr>
        <p:spPr>
          <a:xfrm>
            <a:off x="6915150" y="1417320"/>
            <a:ext cx="1725930" cy="2103120"/>
          </a:xfrm>
          <a:prstGeom prst="roundRect">
            <a:avLst>
              <a:gd name="adj" fmla="val 3179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7531227" y="1627632"/>
            <a:ext cx="493776" cy="493776"/>
          </a:xfrm>
          <a:prstGeom prst="ellipse">
            <a:avLst/>
          </a:prstGeom>
          <a:solidFill>
            <a:srgbClr val="062A4A"/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9733" y="1746138"/>
            <a:ext cx="256764" cy="256764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7006590" y="2286000"/>
            <a:ext cx="15430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 · Predicción</a:t>
            </a:r>
            <a:endParaRPr lang="en-US" sz="1250" dirty="0"/>
          </a:p>
        </p:txBody>
      </p:sp>
      <p:sp>
        <p:nvSpPr>
          <p:cNvPr id="26" name="Text 20"/>
          <p:cNvSpPr/>
          <p:nvPr/>
        </p:nvSpPr>
        <p:spPr>
          <a:xfrm>
            <a:off x="7061454" y="2606040"/>
            <a:ext cx="1433322" cy="8229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2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 aplica a casos nuevos y se corrige con el error.</a:t>
            </a:r>
            <a:endParaRPr lang="en-US" sz="1020" dirty="0"/>
          </a:p>
        </p:txBody>
      </p:sp>
      <p:sp>
        <p:nvSpPr>
          <p:cNvPr id="27" name="Shape 21"/>
          <p:cNvSpPr/>
          <p:nvPr/>
        </p:nvSpPr>
        <p:spPr>
          <a:xfrm>
            <a:off x="502920" y="3822192"/>
            <a:ext cx="8138160" cy="822960"/>
          </a:xfrm>
          <a:prstGeom prst="roundRect">
            <a:avLst>
              <a:gd name="adj" fmla="val 6667"/>
            </a:avLst>
          </a:prstGeom>
          <a:solidFill>
            <a:srgbClr val="EEF5FC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8" name="Shape 22"/>
          <p:cNvSpPr/>
          <p:nvPr/>
        </p:nvSpPr>
        <p:spPr>
          <a:xfrm>
            <a:off x="713232" y="4023360"/>
            <a:ext cx="420624" cy="420624"/>
          </a:xfrm>
          <a:prstGeom prst="ellipse">
            <a:avLst/>
          </a:prstGeom>
          <a:solidFill>
            <a:srgbClr val="003B71"/>
          </a:solidFill>
          <a:ln/>
        </p:spPr>
      </p:sp>
      <p:pic>
        <p:nvPicPr>
          <p:cNvPr id="2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814182" y="4124310"/>
            <a:ext cx="218724" cy="218724"/>
          </a:xfrm>
          <a:prstGeom prst="rect">
            <a:avLst/>
          </a:prstGeom>
        </p:spPr>
      </p:pic>
      <p:sp>
        <p:nvSpPr>
          <p:cNvPr id="30" name="Text 23"/>
          <p:cNvSpPr/>
          <p:nvPr/>
        </p:nvSpPr>
        <p:spPr>
          <a:xfrm>
            <a:off x="1280160" y="3913632"/>
            <a:ext cx="72237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Como un estudiante: </a:t>
            </a:r>
            <a:pPr indent="0" marL="0">
              <a:buNone/>
            </a:pPr>
            <a:r>
              <a:rPr lang="en-US" sz="120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practica con ejemplos, recibe retroalimentación y generaliza. Y ojo: también hereda los vacíos y sesgos de sus “apuntes”.</a:t>
            </a:r>
            <a:endParaRPr lang="en-US" sz="1200" dirty="0"/>
          </a:p>
        </p:txBody>
      </p:sp>
      <p:sp>
        <p:nvSpPr>
          <p:cNvPr id="31" name="Shape 24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32" name="Text 25"/>
          <p:cNvSpPr/>
          <p:nvPr/>
        </p:nvSpPr>
        <p:spPr>
          <a:xfrm>
            <a:off x="804672" y="4809744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1</a:t>
            </a:r>
            <a:endParaRPr lang="en-US" sz="850" dirty="0"/>
          </a:p>
        </p:txBody>
      </p:sp>
      <p:sp>
        <p:nvSpPr>
          <p:cNvPr id="33" name="Text 26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14</a:t>
            </a:r>
            <a:endParaRPr lang="en-US" sz="85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02 · TIPOS SEGÚN SU ALCANCE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IA estrecha vs. IA general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3977640" cy="2423160"/>
          </a:xfrm>
          <a:prstGeom prst="roundRect">
            <a:avLst>
              <a:gd name="adj" fmla="val 2264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31520" y="1600200"/>
            <a:ext cx="457200" cy="457200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41248" y="1709928"/>
            <a:ext cx="237744" cy="23774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25880" y="169164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IA estrecha (débil)</a:t>
            </a:r>
            <a:endParaRPr lang="en-US" sz="1500" dirty="0"/>
          </a:p>
        </p:txBody>
      </p:sp>
      <p:sp>
        <p:nvSpPr>
          <p:cNvPr id="8" name="Shape 5"/>
          <p:cNvSpPr/>
          <p:nvPr/>
        </p:nvSpPr>
        <p:spPr>
          <a:xfrm>
            <a:off x="731520" y="2212848"/>
            <a:ext cx="1417320" cy="274320"/>
          </a:xfrm>
          <a:prstGeom prst="roundRect">
            <a:avLst>
              <a:gd name="adj" fmla="val 50000"/>
            </a:avLst>
          </a:prstGeom>
          <a:solidFill>
            <a:srgbClr val="EEF5FC"/>
          </a:solidFill>
          <a:ln/>
        </p:spPr>
      </p:sp>
      <p:sp>
        <p:nvSpPr>
          <p:cNvPr id="9" name="Text 6"/>
          <p:cNvSpPr/>
          <p:nvPr/>
        </p:nvSpPr>
        <p:spPr>
          <a:xfrm>
            <a:off x="731520" y="2212848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50" kern="0" dirty="0">
                <a:solidFill>
                  <a:srgbClr val="003B71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EXISTE HOY</a:t>
            </a:r>
            <a:endParaRPr lang="en-US" sz="900" dirty="0"/>
          </a:p>
        </p:txBody>
      </p:sp>
      <p:sp>
        <p:nvSpPr>
          <p:cNvPr id="10" name="Text 7"/>
          <p:cNvSpPr/>
          <p:nvPr/>
        </p:nvSpPr>
        <p:spPr>
          <a:xfrm>
            <a:off x="731520" y="2633472"/>
            <a:ext cx="3520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Especializada en una sola tarea: traducir, recomendar, conversar, clasificar imágenes. Toda la IA que usarás en este módulo es de este tipo.</a:t>
            </a:r>
            <a:endParaRPr lang="en-US" sz="1150" dirty="0"/>
          </a:p>
        </p:txBody>
      </p:sp>
      <p:sp>
        <p:nvSpPr>
          <p:cNvPr id="11" name="Shape 8"/>
          <p:cNvSpPr/>
          <p:nvPr/>
        </p:nvSpPr>
        <p:spPr>
          <a:xfrm>
            <a:off x="4663440" y="1371600"/>
            <a:ext cx="3977640" cy="2423160"/>
          </a:xfrm>
          <a:prstGeom prst="roundRect">
            <a:avLst>
              <a:gd name="adj" fmla="val 2264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4892040" y="1600200"/>
            <a:ext cx="457200" cy="457200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001768" y="1709928"/>
            <a:ext cx="237744" cy="23774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5486400" y="1691640"/>
            <a:ext cx="2926080" cy="320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IA general (fuerte)</a:t>
            </a:r>
            <a:endParaRPr lang="en-US" sz="1500" dirty="0"/>
          </a:p>
        </p:txBody>
      </p:sp>
      <p:sp>
        <p:nvSpPr>
          <p:cNvPr id="15" name="Shape 11"/>
          <p:cNvSpPr/>
          <p:nvPr/>
        </p:nvSpPr>
        <p:spPr>
          <a:xfrm>
            <a:off x="4892040" y="2212848"/>
            <a:ext cx="1417320" cy="274320"/>
          </a:xfrm>
          <a:prstGeom prst="roundRect">
            <a:avLst>
              <a:gd name="adj" fmla="val 50000"/>
            </a:avLst>
          </a:prstGeom>
          <a:solidFill>
            <a:srgbClr val="FFF3D6"/>
          </a:solidFill>
          <a:ln/>
        </p:spPr>
      </p:sp>
      <p:sp>
        <p:nvSpPr>
          <p:cNvPr id="16" name="Text 12"/>
          <p:cNvSpPr/>
          <p:nvPr/>
        </p:nvSpPr>
        <p:spPr>
          <a:xfrm>
            <a:off x="4892040" y="2212848"/>
            <a:ext cx="14173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150" kern="0" dirty="0">
                <a:solidFill>
                  <a:srgbClr val="9A6A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HIPOTÉTICA</a:t>
            </a:r>
            <a:endParaRPr lang="en-US" sz="900" dirty="0"/>
          </a:p>
        </p:txBody>
      </p:sp>
      <p:sp>
        <p:nvSpPr>
          <p:cNvPr id="17" name="Text 13"/>
          <p:cNvSpPr/>
          <p:nvPr/>
        </p:nvSpPr>
        <p:spPr>
          <a:xfrm>
            <a:off x="4892040" y="2633472"/>
            <a:ext cx="352044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Igualaría la versatilidad cognitiva humana en cualquier dominio. No existe: pertenece — por ahora — a la investigación y a la ciencia ficción.</a:t>
            </a:r>
            <a:endParaRPr lang="en-US" sz="1150" dirty="0"/>
          </a:p>
        </p:txBody>
      </p:sp>
      <p:sp>
        <p:nvSpPr>
          <p:cNvPr id="18" name="Shape 14"/>
          <p:cNvSpPr/>
          <p:nvPr/>
        </p:nvSpPr>
        <p:spPr>
          <a:xfrm>
            <a:off x="502920" y="3977640"/>
            <a:ext cx="8138160" cy="676656"/>
          </a:xfrm>
          <a:prstGeom prst="roundRect">
            <a:avLst>
              <a:gd name="adj" fmla="val 8108"/>
            </a:avLst>
          </a:prstGeom>
          <a:solidFill>
            <a:srgbClr val="062A4A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9" name="Text 15"/>
          <p:cNvSpPr/>
          <p:nvPr/>
        </p:nvSpPr>
        <p:spPr>
          <a:xfrm>
            <a:off x="777240" y="4050792"/>
            <a:ext cx="7589520" cy="53035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5A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Implicación docente:  </a:t>
            </a:r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ninguna IA actual “entiende” como un humano. El criterio pedagógico del docente sigue siendo el verdadero control de calidad.</a:t>
            </a:r>
            <a:endParaRPr lang="en-US" sz="1250" dirty="0"/>
          </a:p>
        </p:txBody>
      </p:sp>
      <p:sp>
        <p:nvSpPr>
          <p:cNvPr id="20" name="Shape 16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1" name="Text 17"/>
          <p:cNvSpPr/>
          <p:nvPr/>
        </p:nvSpPr>
        <p:spPr>
          <a:xfrm>
            <a:off x="804672" y="4809744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1</a:t>
            </a:r>
            <a:endParaRPr lang="en-US" sz="850" dirty="0"/>
          </a:p>
        </p:txBody>
      </p:sp>
      <p:sp>
        <p:nvSpPr>
          <p:cNvPr id="22" name="Text 18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15</a:t>
            </a:r>
            <a:endParaRPr lang="en-US" sz="85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02 · TIPOS SEGÚN SU TÉCNICA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Cuatro familias que conviene distinguir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3977640" cy="1481328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85800" y="1554480"/>
            <a:ext cx="438912" cy="438912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91139" y="1659819"/>
            <a:ext cx="228234" cy="22823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52728" y="1554480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Basada en reglas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252728" y="1874520"/>
            <a:ext cx="3063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Sigue instrucciones fijas: “si pasa X, haz Y”.</a:t>
            </a:r>
            <a:endParaRPr lang="en-US" sz="1050" dirty="0"/>
          </a:p>
        </p:txBody>
      </p:sp>
      <p:sp>
        <p:nvSpPr>
          <p:cNvPr id="9" name="Text 6"/>
          <p:cNvSpPr/>
          <p:nvPr/>
        </p:nvSpPr>
        <p:spPr>
          <a:xfrm>
            <a:off x="1252728" y="2450592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i="1" dirty="0">
                <a:solidFill>
                  <a:srgbClr val="0B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Ej.: </a:t>
            </a:r>
            <a:pPr indent="0" marL="0">
              <a:buNone/>
            </a:pPr>
            <a:r>
              <a:rPr lang="en-US" sz="1000" i="1" dirty="0">
                <a:solidFill>
                  <a:srgbClr val="0B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Correctores y chatbots básicos</a:t>
            </a:r>
            <a:endParaRPr lang="en-US" sz="1000" dirty="0"/>
          </a:p>
        </p:txBody>
      </p:sp>
      <p:sp>
        <p:nvSpPr>
          <p:cNvPr id="10" name="Shape 7"/>
          <p:cNvSpPr/>
          <p:nvPr/>
        </p:nvSpPr>
        <p:spPr>
          <a:xfrm>
            <a:off x="4663440" y="1371600"/>
            <a:ext cx="3977640" cy="1481328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4846320" y="1554480"/>
            <a:ext cx="438912" cy="438912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51659" y="1659819"/>
            <a:ext cx="228234" cy="22823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5413248" y="1554480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Aprendizaje automático</a:t>
            </a:r>
            <a:endParaRPr lang="en-US" sz="1350" dirty="0"/>
          </a:p>
        </p:txBody>
      </p:sp>
      <p:sp>
        <p:nvSpPr>
          <p:cNvPr id="14" name="Text 10"/>
          <p:cNvSpPr/>
          <p:nvPr/>
        </p:nvSpPr>
        <p:spPr>
          <a:xfrm>
            <a:off x="5413248" y="1874520"/>
            <a:ext cx="3063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Aprende patrones a partir de datos históricos.</a:t>
            </a:r>
            <a:endParaRPr lang="en-US" sz="1050" dirty="0"/>
          </a:p>
        </p:txBody>
      </p:sp>
      <p:sp>
        <p:nvSpPr>
          <p:cNvPr id="15" name="Text 11"/>
          <p:cNvSpPr/>
          <p:nvPr/>
        </p:nvSpPr>
        <p:spPr>
          <a:xfrm>
            <a:off x="5413248" y="2450592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i="1" dirty="0">
                <a:solidFill>
                  <a:srgbClr val="0B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Ej.: </a:t>
            </a:r>
            <a:pPr indent="0" marL="0">
              <a:buNone/>
            </a:pPr>
            <a:r>
              <a:rPr lang="en-US" sz="1000" i="1" dirty="0">
                <a:solidFill>
                  <a:srgbClr val="0B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Predicción de deserción escolar</a:t>
            </a:r>
            <a:endParaRPr lang="en-US" sz="1000" dirty="0"/>
          </a:p>
        </p:txBody>
      </p:sp>
      <p:sp>
        <p:nvSpPr>
          <p:cNvPr id="16" name="Shape 12"/>
          <p:cNvSpPr/>
          <p:nvPr/>
        </p:nvSpPr>
        <p:spPr>
          <a:xfrm>
            <a:off x="502920" y="3017520"/>
            <a:ext cx="3977640" cy="1481328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685800" y="3200400"/>
            <a:ext cx="438912" cy="438912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91139" y="3305739"/>
            <a:ext cx="228234" cy="22823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1252728" y="3200400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Aprendizaje profundo</a:t>
            </a:r>
            <a:endParaRPr lang="en-US" sz="1350" dirty="0"/>
          </a:p>
        </p:txBody>
      </p:sp>
      <p:sp>
        <p:nvSpPr>
          <p:cNvPr id="20" name="Text 15"/>
          <p:cNvSpPr/>
          <p:nvPr/>
        </p:nvSpPr>
        <p:spPr>
          <a:xfrm>
            <a:off x="1252728" y="3520440"/>
            <a:ext cx="3063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Redes neuronales de muchas capas para datos complejos.</a:t>
            </a:r>
            <a:endParaRPr lang="en-US" sz="1050" dirty="0"/>
          </a:p>
        </p:txBody>
      </p:sp>
      <p:sp>
        <p:nvSpPr>
          <p:cNvPr id="21" name="Text 16"/>
          <p:cNvSpPr/>
          <p:nvPr/>
        </p:nvSpPr>
        <p:spPr>
          <a:xfrm>
            <a:off x="1252728" y="4096512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i="1" dirty="0">
                <a:solidFill>
                  <a:srgbClr val="0B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Ej.: </a:t>
            </a:r>
            <a:pPr indent="0" marL="0">
              <a:buNone/>
            </a:pPr>
            <a:r>
              <a:rPr lang="en-US" sz="1000" i="1" dirty="0">
                <a:solidFill>
                  <a:srgbClr val="0B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Reconocimiento de imágenes y voz</a:t>
            </a:r>
            <a:endParaRPr lang="en-US" sz="1000" dirty="0"/>
          </a:p>
        </p:txBody>
      </p:sp>
      <p:sp>
        <p:nvSpPr>
          <p:cNvPr id="22" name="Shape 17"/>
          <p:cNvSpPr/>
          <p:nvPr/>
        </p:nvSpPr>
        <p:spPr>
          <a:xfrm>
            <a:off x="4663440" y="3017520"/>
            <a:ext cx="3977640" cy="1481328"/>
          </a:xfrm>
          <a:prstGeom prst="roundRect">
            <a:avLst>
              <a:gd name="adj" fmla="val 3704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4846320" y="3200400"/>
            <a:ext cx="438912" cy="438912"/>
          </a:xfrm>
          <a:prstGeom prst="ellipse">
            <a:avLst/>
          </a:prstGeom>
          <a:solidFill>
            <a:srgbClr val="FFF3D6"/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51659" y="3305739"/>
            <a:ext cx="228234" cy="228234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5413248" y="3200400"/>
            <a:ext cx="301752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IA generativa</a:t>
            </a:r>
            <a:endParaRPr lang="en-US" sz="1350" dirty="0"/>
          </a:p>
        </p:txBody>
      </p:sp>
      <p:sp>
        <p:nvSpPr>
          <p:cNvPr id="26" name="Text 20"/>
          <p:cNvSpPr/>
          <p:nvPr/>
        </p:nvSpPr>
        <p:spPr>
          <a:xfrm>
            <a:off x="5413248" y="3520440"/>
            <a:ext cx="3063240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Crea contenido nuevo: texto, imagen, audio, código.</a:t>
            </a:r>
            <a:endParaRPr lang="en-US" sz="1050" dirty="0"/>
          </a:p>
        </p:txBody>
      </p:sp>
      <p:sp>
        <p:nvSpPr>
          <p:cNvPr id="27" name="Text 21"/>
          <p:cNvSpPr/>
          <p:nvPr/>
        </p:nvSpPr>
        <p:spPr>
          <a:xfrm>
            <a:off x="5413248" y="4096512"/>
            <a:ext cx="306324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00" b="1" i="1" dirty="0">
                <a:solidFill>
                  <a:srgbClr val="0B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Ej.: </a:t>
            </a:r>
            <a:pPr indent="0" marL="0">
              <a:buNone/>
            </a:pPr>
            <a:r>
              <a:rPr lang="en-US" sz="1000" i="1" dirty="0">
                <a:solidFill>
                  <a:srgbClr val="0B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ChatGPT, DALL·E, Copilot</a:t>
            </a:r>
            <a:endParaRPr lang="en-US" sz="1000" dirty="0"/>
          </a:p>
        </p:txBody>
      </p:sp>
      <p:sp>
        <p:nvSpPr>
          <p:cNvPr id="28" name="Shape 22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9" name="Text 23"/>
          <p:cNvSpPr/>
          <p:nvPr/>
        </p:nvSpPr>
        <p:spPr>
          <a:xfrm>
            <a:off x="804672" y="4809744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1</a:t>
            </a:r>
            <a:endParaRPr lang="en-US" sz="850" dirty="0"/>
          </a:p>
        </p:txBody>
      </p:sp>
      <p:sp>
        <p:nvSpPr>
          <p:cNvPr id="30" name="Text 24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16</a:t>
            </a:r>
            <a:endParaRPr lang="en-US" sz="85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02 · MÁS CERCA DE LO QUE CREES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 IA que ya usas todos los días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2590800" cy="1024128"/>
          </a:xfrm>
          <a:prstGeom prst="roundRect">
            <a:avLst>
              <a:gd name="adj" fmla="val 535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04088" y="1627632"/>
            <a:ext cx="512064" cy="51206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983" y="1750527"/>
            <a:ext cx="266273" cy="26627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71600" y="1371600"/>
            <a:ext cx="158496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Traductores</a:t>
            </a:r>
            <a:endParaRPr lang="en-US" sz="1400" dirty="0"/>
          </a:p>
        </p:txBody>
      </p:sp>
      <p:sp>
        <p:nvSpPr>
          <p:cNvPr id="8" name="Shape 5"/>
          <p:cNvSpPr/>
          <p:nvPr/>
        </p:nvSpPr>
        <p:spPr>
          <a:xfrm>
            <a:off x="3276600" y="1371600"/>
            <a:ext cx="2590800" cy="1024128"/>
          </a:xfrm>
          <a:prstGeom prst="roundRect">
            <a:avLst>
              <a:gd name="adj" fmla="val 535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9" name="Shape 6"/>
          <p:cNvSpPr/>
          <p:nvPr/>
        </p:nvSpPr>
        <p:spPr>
          <a:xfrm>
            <a:off x="3477768" y="1627632"/>
            <a:ext cx="512064" cy="51206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663" y="1750527"/>
            <a:ext cx="266273" cy="266273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4145280" y="1371600"/>
            <a:ext cx="158496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Mapas y rutas</a:t>
            </a:r>
            <a:endParaRPr lang="en-US" sz="1400" dirty="0"/>
          </a:p>
        </p:txBody>
      </p:sp>
      <p:sp>
        <p:nvSpPr>
          <p:cNvPr id="12" name="Shape 8"/>
          <p:cNvSpPr/>
          <p:nvPr/>
        </p:nvSpPr>
        <p:spPr>
          <a:xfrm>
            <a:off x="6050280" y="1371600"/>
            <a:ext cx="2590800" cy="1024128"/>
          </a:xfrm>
          <a:prstGeom prst="roundRect">
            <a:avLst>
              <a:gd name="adj" fmla="val 535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3" name="Shape 9"/>
          <p:cNvSpPr/>
          <p:nvPr/>
        </p:nvSpPr>
        <p:spPr>
          <a:xfrm>
            <a:off x="6251448" y="1627632"/>
            <a:ext cx="512064" cy="51206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343" y="1750527"/>
            <a:ext cx="266273" cy="266273"/>
          </a:xfrm>
          <a:prstGeom prst="rect">
            <a:avLst/>
          </a:prstGeom>
        </p:spPr>
      </p:pic>
      <p:sp>
        <p:nvSpPr>
          <p:cNvPr id="15" name="Text 10"/>
          <p:cNvSpPr/>
          <p:nvPr/>
        </p:nvSpPr>
        <p:spPr>
          <a:xfrm>
            <a:off x="6918960" y="1371600"/>
            <a:ext cx="158496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Recomendaciones</a:t>
            </a:r>
            <a:endParaRPr lang="en-US" sz="1400" dirty="0"/>
          </a:p>
        </p:txBody>
      </p:sp>
      <p:sp>
        <p:nvSpPr>
          <p:cNvPr id="16" name="Shape 11"/>
          <p:cNvSpPr/>
          <p:nvPr/>
        </p:nvSpPr>
        <p:spPr>
          <a:xfrm>
            <a:off x="502920" y="2578608"/>
            <a:ext cx="2590800" cy="1024128"/>
          </a:xfrm>
          <a:prstGeom prst="roundRect">
            <a:avLst>
              <a:gd name="adj" fmla="val 535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7" name="Shape 12"/>
          <p:cNvSpPr/>
          <p:nvPr/>
        </p:nvSpPr>
        <p:spPr>
          <a:xfrm>
            <a:off x="704088" y="2834640"/>
            <a:ext cx="512064" cy="51206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8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6983" y="2957535"/>
            <a:ext cx="266273" cy="266273"/>
          </a:xfrm>
          <a:prstGeom prst="rect">
            <a:avLst/>
          </a:prstGeom>
        </p:spPr>
      </p:pic>
      <p:sp>
        <p:nvSpPr>
          <p:cNvPr id="19" name="Text 13"/>
          <p:cNvSpPr/>
          <p:nvPr/>
        </p:nvSpPr>
        <p:spPr>
          <a:xfrm>
            <a:off x="1371600" y="2578608"/>
            <a:ext cx="158496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Autocorrector</a:t>
            </a:r>
            <a:endParaRPr lang="en-US" sz="1400" dirty="0"/>
          </a:p>
        </p:txBody>
      </p:sp>
      <p:sp>
        <p:nvSpPr>
          <p:cNvPr id="20" name="Shape 14"/>
          <p:cNvSpPr/>
          <p:nvPr/>
        </p:nvSpPr>
        <p:spPr>
          <a:xfrm>
            <a:off x="3276600" y="2578608"/>
            <a:ext cx="2590800" cy="1024128"/>
          </a:xfrm>
          <a:prstGeom prst="roundRect">
            <a:avLst>
              <a:gd name="adj" fmla="val 535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1" name="Shape 15"/>
          <p:cNvSpPr/>
          <p:nvPr/>
        </p:nvSpPr>
        <p:spPr>
          <a:xfrm>
            <a:off x="3477768" y="2834640"/>
            <a:ext cx="512064" cy="51206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22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600663" y="2957535"/>
            <a:ext cx="266273" cy="266273"/>
          </a:xfrm>
          <a:prstGeom prst="rect">
            <a:avLst/>
          </a:prstGeom>
        </p:spPr>
      </p:pic>
      <p:sp>
        <p:nvSpPr>
          <p:cNvPr id="23" name="Text 16"/>
          <p:cNvSpPr/>
          <p:nvPr/>
        </p:nvSpPr>
        <p:spPr>
          <a:xfrm>
            <a:off x="4145280" y="2578608"/>
            <a:ext cx="158496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Filtro de spam</a:t>
            </a:r>
            <a:endParaRPr lang="en-US" sz="1400" dirty="0"/>
          </a:p>
        </p:txBody>
      </p:sp>
      <p:sp>
        <p:nvSpPr>
          <p:cNvPr id="24" name="Shape 17"/>
          <p:cNvSpPr/>
          <p:nvPr/>
        </p:nvSpPr>
        <p:spPr>
          <a:xfrm>
            <a:off x="6050280" y="2578608"/>
            <a:ext cx="2590800" cy="1024128"/>
          </a:xfrm>
          <a:prstGeom prst="roundRect">
            <a:avLst>
              <a:gd name="adj" fmla="val 535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5" name="Shape 18"/>
          <p:cNvSpPr/>
          <p:nvPr/>
        </p:nvSpPr>
        <p:spPr>
          <a:xfrm>
            <a:off x="6251448" y="2834640"/>
            <a:ext cx="512064" cy="51206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26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74343" y="2957535"/>
            <a:ext cx="266273" cy="266273"/>
          </a:xfrm>
          <a:prstGeom prst="rect">
            <a:avLst/>
          </a:prstGeom>
        </p:spPr>
      </p:pic>
      <p:sp>
        <p:nvSpPr>
          <p:cNvPr id="27" name="Text 19"/>
          <p:cNvSpPr/>
          <p:nvPr/>
        </p:nvSpPr>
        <p:spPr>
          <a:xfrm>
            <a:off x="6918960" y="2578608"/>
            <a:ext cx="1584960" cy="10241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4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Asistentes de voz</a:t>
            </a:r>
            <a:endParaRPr lang="en-US" sz="1400" dirty="0"/>
          </a:p>
        </p:txBody>
      </p:sp>
      <p:sp>
        <p:nvSpPr>
          <p:cNvPr id="28" name="Shape 20"/>
          <p:cNvSpPr/>
          <p:nvPr/>
        </p:nvSpPr>
        <p:spPr>
          <a:xfrm>
            <a:off x="502920" y="3931920"/>
            <a:ext cx="8138160" cy="713232"/>
          </a:xfrm>
          <a:prstGeom prst="roundRect">
            <a:avLst>
              <a:gd name="adj" fmla="val 7692"/>
            </a:avLst>
          </a:prstGeom>
          <a:solidFill>
            <a:srgbClr val="FFF3D6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9" name="Text 21"/>
          <p:cNvSpPr/>
          <p:nvPr/>
        </p:nvSpPr>
        <p:spPr>
          <a:xfrm>
            <a:off x="777240" y="4005072"/>
            <a:ext cx="758952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9A6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IA no es el futuro: ya organiza tu día.  </a:t>
            </a:r>
            <a:pPr indent="0" marL="0">
              <a:buNone/>
            </a:pPr>
            <a:r>
              <a:rPr lang="en-US" sz="1250" dirty="0">
                <a:solidFill>
                  <a:srgbClr val="102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pregunta de este módulo: ¿puede también ayudarte a organizar tu clase?</a:t>
            </a:r>
            <a:endParaRPr lang="en-US" sz="1250" dirty="0"/>
          </a:p>
        </p:txBody>
      </p:sp>
      <p:sp>
        <p:nvSpPr>
          <p:cNvPr id="30" name="Shape 22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31" name="Text 23"/>
          <p:cNvSpPr/>
          <p:nvPr/>
        </p:nvSpPr>
        <p:spPr>
          <a:xfrm>
            <a:off x="804672" y="4809744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1</a:t>
            </a:r>
            <a:endParaRPr lang="en-US" sz="850" dirty="0"/>
          </a:p>
        </p:txBody>
      </p:sp>
      <p:sp>
        <p:nvSpPr>
          <p:cNvPr id="32" name="Text 24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17</a:t>
            </a:r>
            <a:endParaRPr lang="en-US" sz="85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02 · POTENCIALIDADES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Lo que la IA puede aportar a la educación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2590800" cy="1444752"/>
          </a:xfrm>
          <a:prstGeom prst="roundRect">
            <a:avLst>
              <a:gd name="adj" fmla="val 379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85800" y="1554480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750" y="1655430"/>
            <a:ext cx="218724" cy="21872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16152" y="1591056"/>
            <a:ext cx="1722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Personalización</a:t>
            </a:r>
            <a:endParaRPr lang="en-US" sz="1200" dirty="0"/>
          </a:p>
        </p:txBody>
      </p:sp>
      <p:sp>
        <p:nvSpPr>
          <p:cNvPr id="8" name="Text 5"/>
          <p:cNvSpPr/>
          <p:nvPr/>
        </p:nvSpPr>
        <p:spPr>
          <a:xfrm>
            <a:off x="685800" y="2176272"/>
            <a:ext cx="222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Rutas y ritmos ajustados a cada estudiante.</a:t>
            </a:r>
            <a:endParaRPr lang="en-US" sz="1030" dirty="0"/>
          </a:p>
        </p:txBody>
      </p:sp>
      <p:sp>
        <p:nvSpPr>
          <p:cNvPr id="9" name="Shape 6"/>
          <p:cNvSpPr/>
          <p:nvPr/>
        </p:nvSpPr>
        <p:spPr>
          <a:xfrm>
            <a:off x="3276600" y="1371600"/>
            <a:ext cx="2590800" cy="1444752"/>
          </a:xfrm>
          <a:prstGeom prst="roundRect">
            <a:avLst>
              <a:gd name="adj" fmla="val 379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459480" y="1554480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60430" y="1655430"/>
            <a:ext cx="218724" cy="21872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3989832" y="1591056"/>
            <a:ext cx="1722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Tutoría asistida</a:t>
            </a:r>
            <a:endParaRPr lang="en-US" sz="1200" dirty="0"/>
          </a:p>
        </p:txBody>
      </p:sp>
      <p:sp>
        <p:nvSpPr>
          <p:cNvPr id="13" name="Text 9"/>
          <p:cNvSpPr/>
          <p:nvPr/>
        </p:nvSpPr>
        <p:spPr>
          <a:xfrm>
            <a:off x="3459480" y="2176272"/>
            <a:ext cx="222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Acompañamiento disponible a toda hora.</a:t>
            </a:r>
            <a:endParaRPr lang="en-US" sz="1030" dirty="0"/>
          </a:p>
        </p:txBody>
      </p:sp>
      <p:sp>
        <p:nvSpPr>
          <p:cNvPr id="14" name="Shape 10"/>
          <p:cNvSpPr/>
          <p:nvPr/>
        </p:nvSpPr>
        <p:spPr>
          <a:xfrm>
            <a:off x="6050280" y="1371600"/>
            <a:ext cx="2590800" cy="1444752"/>
          </a:xfrm>
          <a:prstGeom prst="roundRect">
            <a:avLst>
              <a:gd name="adj" fmla="val 379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233160" y="1554480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34110" y="1655430"/>
            <a:ext cx="218724" cy="21872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6763512" y="1591056"/>
            <a:ext cx="1722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Retroalimentación inmediata</a:t>
            </a:r>
            <a:endParaRPr lang="en-US" sz="1200" dirty="0"/>
          </a:p>
        </p:txBody>
      </p:sp>
      <p:sp>
        <p:nvSpPr>
          <p:cNvPr id="18" name="Text 13"/>
          <p:cNvSpPr/>
          <p:nvPr/>
        </p:nvSpPr>
        <p:spPr>
          <a:xfrm>
            <a:off x="6233160" y="2176272"/>
            <a:ext cx="222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Respuesta al instante, mientras se aprende.</a:t>
            </a:r>
            <a:endParaRPr lang="en-US" sz="1030" dirty="0"/>
          </a:p>
        </p:txBody>
      </p:sp>
      <p:sp>
        <p:nvSpPr>
          <p:cNvPr id="19" name="Shape 14"/>
          <p:cNvSpPr/>
          <p:nvPr/>
        </p:nvSpPr>
        <p:spPr>
          <a:xfrm>
            <a:off x="502920" y="2999232"/>
            <a:ext cx="2590800" cy="1444752"/>
          </a:xfrm>
          <a:prstGeom prst="roundRect">
            <a:avLst>
              <a:gd name="adj" fmla="val 379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685800" y="3182112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86750" y="3283062"/>
            <a:ext cx="218724" cy="21872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1216152" y="3218688"/>
            <a:ext cx="1722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Analítica del aprendizaje</a:t>
            </a:r>
            <a:endParaRPr lang="en-US" sz="1200" dirty="0"/>
          </a:p>
        </p:txBody>
      </p:sp>
      <p:sp>
        <p:nvSpPr>
          <p:cNvPr id="23" name="Text 17"/>
          <p:cNvSpPr/>
          <p:nvPr/>
        </p:nvSpPr>
        <p:spPr>
          <a:xfrm>
            <a:off x="685800" y="3803904"/>
            <a:ext cx="222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Anticipa dificultades antes de que crezcan.</a:t>
            </a:r>
            <a:endParaRPr lang="en-US" sz="1030" dirty="0"/>
          </a:p>
        </p:txBody>
      </p:sp>
      <p:sp>
        <p:nvSpPr>
          <p:cNvPr id="24" name="Shape 18"/>
          <p:cNvSpPr/>
          <p:nvPr/>
        </p:nvSpPr>
        <p:spPr>
          <a:xfrm>
            <a:off x="3276600" y="2999232"/>
            <a:ext cx="2590800" cy="1444752"/>
          </a:xfrm>
          <a:prstGeom prst="roundRect">
            <a:avLst>
              <a:gd name="adj" fmla="val 379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5" name="Shape 19"/>
          <p:cNvSpPr/>
          <p:nvPr/>
        </p:nvSpPr>
        <p:spPr>
          <a:xfrm>
            <a:off x="3459480" y="3182112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2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560430" y="3283062"/>
            <a:ext cx="218724" cy="218724"/>
          </a:xfrm>
          <a:prstGeom prst="rect">
            <a:avLst/>
          </a:prstGeom>
        </p:spPr>
      </p:pic>
      <p:sp>
        <p:nvSpPr>
          <p:cNvPr id="27" name="Text 20"/>
          <p:cNvSpPr/>
          <p:nvPr/>
        </p:nvSpPr>
        <p:spPr>
          <a:xfrm>
            <a:off x="3989832" y="3218688"/>
            <a:ext cx="1722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Generación de contenidos</a:t>
            </a:r>
            <a:endParaRPr lang="en-US" sz="1200" dirty="0"/>
          </a:p>
        </p:txBody>
      </p:sp>
      <p:sp>
        <p:nvSpPr>
          <p:cNvPr id="28" name="Text 21"/>
          <p:cNvSpPr/>
          <p:nvPr/>
        </p:nvSpPr>
        <p:spPr>
          <a:xfrm>
            <a:off x="3459480" y="3803904"/>
            <a:ext cx="222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Guías, preguntas e imágenes a la medida.</a:t>
            </a:r>
            <a:endParaRPr lang="en-US" sz="1030" dirty="0"/>
          </a:p>
        </p:txBody>
      </p:sp>
      <p:sp>
        <p:nvSpPr>
          <p:cNvPr id="29" name="Shape 22"/>
          <p:cNvSpPr/>
          <p:nvPr/>
        </p:nvSpPr>
        <p:spPr>
          <a:xfrm>
            <a:off x="6050280" y="2999232"/>
            <a:ext cx="2590800" cy="1444752"/>
          </a:xfrm>
          <a:prstGeom prst="roundRect">
            <a:avLst>
              <a:gd name="adj" fmla="val 3797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30" name="Shape 23"/>
          <p:cNvSpPr/>
          <p:nvPr/>
        </p:nvSpPr>
        <p:spPr>
          <a:xfrm>
            <a:off x="6233160" y="3182112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31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6334110" y="3283062"/>
            <a:ext cx="218724" cy="218724"/>
          </a:xfrm>
          <a:prstGeom prst="rect">
            <a:avLst/>
          </a:prstGeom>
        </p:spPr>
      </p:pic>
      <p:sp>
        <p:nvSpPr>
          <p:cNvPr id="32" name="Text 24"/>
          <p:cNvSpPr/>
          <p:nvPr/>
        </p:nvSpPr>
        <p:spPr>
          <a:xfrm>
            <a:off x="6763512" y="3218688"/>
            <a:ext cx="172212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2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Accesibilidad e inclusión</a:t>
            </a:r>
            <a:endParaRPr lang="en-US" sz="1200" dirty="0"/>
          </a:p>
        </p:txBody>
      </p:sp>
      <p:sp>
        <p:nvSpPr>
          <p:cNvPr id="33" name="Text 25"/>
          <p:cNvSpPr/>
          <p:nvPr/>
        </p:nvSpPr>
        <p:spPr>
          <a:xfrm>
            <a:off x="6233160" y="3803904"/>
            <a:ext cx="222504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Subtítulos, lectura fácil, apoyos visuales.</a:t>
            </a:r>
            <a:endParaRPr lang="en-US" sz="1030" dirty="0"/>
          </a:p>
        </p:txBody>
      </p:sp>
      <p:sp>
        <p:nvSpPr>
          <p:cNvPr id="34" name="Shape 26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35" name="Text 27"/>
          <p:cNvSpPr/>
          <p:nvPr/>
        </p:nvSpPr>
        <p:spPr>
          <a:xfrm>
            <a:off x="804672" y="4809744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1</a:t>
            </a:r>
            <a:endParaRPr lang="en-US" sz="850" dirty="0"/>
          </a:p>
        </p:txBody>
      </p:sp>
      <p:sp>
        <p:nvSpPr>
          <p:cNvPr id="36" name="Text 28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18</a:t>
            </a:r>
            <a:endParaRPr lang="en-US" sz="85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02 · CONTRAPESOS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Potencia con letra pequeña: los límites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25880"/>
            <a:ext cx="3977640" cy="128016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685800" y="1490472"/>
            <a:ext cx="420624" cy="420624"/>
          </a:xfrm>
          <a:prstGeom prst="ellipse">
            <a:avLst/>
          </a:prstGeom>
          <a:solidFill>
            <a:srgbClr val="F7E3E6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786750" y="1591422"/>
            <a:ext cx="218724" cy="21872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234440" y="1508760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Alucinaciones</a:t>
            </a:r>
            <a:endParaRPr lang="en-US" sz="1350" dirty="0"/>
          </a:p>
        </p:txBody>
      </p:sp>
      <p:sp>
        <p:nvSpPr>
          <p:cNvPr id="8" name="Text 5"/>
          <p:cNvSpPr/>
          <p:nvPr/>
        </p:nvSpPr>
        <p:spPr>
          <a:xfrm>
            <a:off x="1234440" y="1819656"/>
            <a:ext cx="3063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Afirma datos falsos con total seguridad. Verificar siempre es parte del oficio.</a:t>
            </a:r>
            <a:endParaRPr lang="en-US" sz="1050" dirty="0"/>
          </a:p>
        </p:txBody>
      </p:sp>
      <p:sp>
        <p:nvSpPr>
          <p:cNvPr id="9" name="Shape 6"/>
          <p:cNvSpPr/>
          <p:nvPr/>
        </p:nvSpPr>
        <p:spPr>
          <a:xfrm>
            <a:off x="4663440" y="1325880"/>
            <a:ext cx="3977640" cy="128016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4846320" y="1490472"/>
            <a:ext cx="420624" cy="420624"/>
          </a:xfrm>
          <a:prstGeom prst="ellipse">
            <a:avLst/>
          </a:prstGeom>
          <a:solidFill>
            <a:srgbClr val="F7E3E6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47270" y="1591422"/>
            <a:ext cx="218724" cy="218724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5394960" y="1508760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Sesgos</a:t>
            </a:r>
            <a:endParaRPr lang="en-US" sz="1350" dirty="0"/>
          </a:p>
        </p:txBody>
      </p:sp>
      <p:sp>
        <p:nvSpPr>
          <p:cNvPr id="13" name="Text 9"/>
          <p:cNvSpPr/>
          <p:nvPr/>
        </p:nvSpPr>
        <p:spPr>
          <a:xfrm>
            <a:off x="5394960" y="1819656"/>
            <a:ext cx="3063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Hereda y amplifica los prejuicios presentes en sus datos de entrenamiento.</a:t>
            </a:r>
            <a:endParaRPr lang="en-US" sz="1050" dirty="0"/>
          </a:p>
        </p:txBody>
      </p:sp>
      <p:sp>
        <p:nvSpPr>
          <p:cNvPr id="14" name="Shape 10"/>
          <p:cNvSpPr/>
          <p:nvPr/>
        </p:nvSpPr>
        <p:spPr>
          <a:xfrm>
            <a:off x="502920" y="2734056"/>
            <a:ext cx="3977640" cy="128016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685800" y="2898648"/>
            <a:ext cx="420624" cy="420624"/>
          </a:xfrm>
          <a:prstGeom prst="ellipse">
            <a:avLst/>
          </a:prstGeom>
          <a:solidFill>
            <a:srgbClr val="F7E3E6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786750" y="2999598"/>
            <a:ext cx="218724" cy="218724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1234440" y="2916936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Privacidad</a:t>
            </a:r>
            <a:endParaRPr lang="en-US" sz="1350" dirty="0"/>
          </a:p>
        </p:txBody>
      </p:sp>
      <p:sp>
        <p:nvSpPr>
          <p:cNvPr id="18" name="Text 13"/>
          <p:cNvSpPr/>
          <p:nvPr/>
        </p:nvSpPr>
        <p:spPr>
          <a:xfrm>
            <a:off x="1234440" y="3227832"/>
            <a:ext cx="3063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Los datos de menores exigen máxima protección: cuidado con lo que se comparte.</a:t>
            </a:r>
            <a:endParaRPr lang="en-US" sz="1050" dirty="0"/>
          </a:p>
        </p:txBody>
      </p:sp>
      <p:sp>
        <p:nvSpPr>
          <p:cNvPr id="19" name="Shape 14"/>
          <p:cNvSpPr/>
          <p:nvPr/>
        </p:nvSpPr>
        <p:spPr>
          <a:xfrm>
            <a:off x="4663440" y="2734056"/>
            <a:ext cx="3977640" cy="1280160"/>
          </a:xfrm>
          <a:prstGeom prst="roundRect">
            <a:avLst>
              <a:gd name="adj" fmla="val 4286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4846320" y="2898648"/>
            <a:ext cx="420624" cy="420624"/>
          </a:xfrm>
          <a:prstGeom prst="ellipse">
            <a:avLst/>
          </a:prstGeom>
          <a:solidFill>
            <a:srgbClr val="F7E3E6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947270" y="2999598"/>
            <a:ext cx="218724" cy="218724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5394960" y="2916936"/>
            <a:ext cx="3063240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3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Dependencia</a:t>
            </a:r>
            <a:endParaRPr lang="en-US" sz="1350" dirty="0"/>
          </a:p>
        </p:txBody>
      </p:sp>
      <p:sp>
        <p:nvSpPr>
          <p:cNvPr id="23" name="Text 17"/>
          <p:cNvSpPr/>
          <p:nvPr/>
        </p:nvSpPr>
        <p:spPr>
          <a:xfrm>
            <a:off x="5394960" y="3227832"/>
            <a:ext cx="3063240" cy="71323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atajo permanente erosiona el pensamiento propio — el nuestro y el de los estudiantes.</a:t>
            </a:r>
            <a:endParaRPr lang="en-US" sz="1050" dirty="0"/>
          </a:p>
        </p:txBody>
      </p:sp>
      <p:sp>
        <p:nvSpPr>
          <p:cNvPr id="24" name="Shape 18"/>
          <p:cNvSpPr/>
          <p:nvPr/>
        </p:nvSpPr>
        <p:spPr>
          <a:xfrm>
            <a:off x="502920" y="4169664"/>
            <a:ext cx="8138160" cy="475488"/>
          </a:xfrm>
          <a:prstGeom prst="roundRect">
            <a:avLst>
              <a:gd name="adj" fmla="val 11538"/>
            </a:avLst>
          </a:prstGeom>
          <a:solidFill>
            <a:srgbClr val="062A4A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5" name="Text 19"/>
          <p:cNvSpPr/>
          <p:nvPr/>
        </p:nvSpPr>
        <p:spPr>
          <a:xfrm>
            <a:off x="777240" y="4197096"/>
            <a:ext cx="7589520" cy="42062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F5A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criterio pedagógico no se delega.  </a:t>
            </a:r>
            <a:pPr indent="0" marL="0">
              <a:buNone/>
            </a:pPr>
            <a:r>
              <a:rPr lang="en-US" sz="11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Profundizaremos en la ética del uso de IA en la Sesión 4.</a:t>
            </a:r>
            <a:endParaRPr lang="en-US" sz="1150" dirty="0"/>
          </a:p>
        </p:txBody>
      </p:sp>
      <p:sp>
        <p:nvSpPr>
          <p:cNvPr id="26" name="Shape 20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7" name="Text 21"/>
          <p:cNvSpPr/>
          <p:nvPr/>
        </p:nvSpPr>
        <p:spPr>
          <a:xfrm>
            <a:off x="804672" y="4809744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1</a:t>
            </a:r>
            <a:endParaRPr lang="en-US" sz="850" dirty="0"/>
          </a:p>
        </p:txBody>
      </p:sp>
      <p:sp>
        <p:nvSpPr>
          <p:cNvPr id="28" name="Text 22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19</a:t>
            </a:r>
            <a:endParaRPr lang="en-US" sz="85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06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126480" y="365760"/>
            <a:ext cx="4023360" cy="4023360"/>
          </a:xfrm>
          <a:prstGeom prst="ellipse">
            <a:avLst/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6812280" y="1051560"/>
            <a:ext cx="2651760" cy="2651760"/>
          </a:xfrm>
          <a:prstGeom prst="ellipse">
            <a:avLst/>
          </a:prstGeom>
          <a:solidFill>
            <a:srgbClr val="062A4A"/>
          </a:solidFill>
          <a:ln w="12700">
            <a:solidFill>
              <a:srgbClr val="5B8DC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7498080" y="1737360"/>
            <a:ext cx="1280160" cy="1280160"/>
          </a:xfrm>
          <a:prstGeom prst="ellipse">
            <a:avLst/>
          </a:prstGeom>
          <a:solidFill>
            <a:srgbClr val="003B71"/>
          </a:solidFill>
          <a:ln w="19050">
            <a:solidFill>
              <a:srgbClr val="F5A800"/>
            </a:solidFill>
            <a:prstDash val="solid"/>
          </a:ln>
        </p:spPr>
      </p:sp>
      <p:sp>
        <p:nvSpPr>
          <p:cNvPr id="5" name="Shape 3"/>
          <p:cNvSpPr/>
          <p:nvPr/>
        </p:nvSpPr>
        <p:spPr>
          <a:xfrm>
            <a:off x="7882128" y="2121408"/>
            <a:ext cx="512064" cy="512064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6" name="Text 4"/>
          <p:cNvSpPr/>
          <p:nvPr/>
        </p:nvSpPr>
        <p:spPr>
          <a:xfrm>
            <a:off x="530352" y="777240"/>
            <a:ext cx="2743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spc="400" kern="0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</a:t>
            </a:r>
            <a:endParaRPr lang="en-US" sz="1200" dirty="0"/>
          </a:p>
        </p:txBody>
      </p:sp>
      <p:sp>
        <p:nvSpPr>
          <p:cNvPr id="7" name="Text 5"/>
          <p:cNvSpPr/>
          <p:nvPr/>
        </p:nvSpPr>
        <p:spPr>
          <a:xfrm>
            <a:off x="438912" y="868680"/>
            <a:ext cx="3657600" cy="1920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03</a:t>
            </a:r>
            <a:endParaRPr lang="en-US" sz="12000" dirty="0"/>
          </a:p>
        </p:txBody>
      </p:sp>
      <p:sp>
        <p:nvSpPr>
          <p:cNvPr id="8" name="Text 6"/>
          <p:cNvSpPr/>
          <p:nvPr/>
        </p:nvSpPr>
        <p:spPr>
          <a:xfrm>
            <a:off x="530352" y="2880360"/>
            <a:ext cx="5760720" cy="10058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7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El rol de la IA en la transformación de la práctica pedagógica</a:t>
            </a:r>
            <a:endParaRPr lang="en-US" sz="2700" dirty="0"/>
          </a:p>
        </p:txBody>
      </p:sp>
      <p:sp>
        <p:nvSpPr>
          <p:cNvPr id="9" name="Shape 7"/>
          <p:cNvSpPr/>
          <p:nvPr/>
        </p:nvSpPr>
        <p:spPr>
          <a:xfrm>
            <a:off x="530352" y="4160520"/>
            <a:ext cx="1192378" cy="310896"/>
          </a:xfrm>
          <a:prstGeom prst="roundRect">
            <a:avLst>
              <a:gd name="adj" fmla="val 50000"/>
            </a:avLst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0" name="Text 8"/>
          <p:cNvSpPr/>
          <p:nvPr/>
        </p:nvSpPr>
        <p:spPr>
          <a:xfrm>
            <a:off x="530352" y="4160520"/>
            <a:ext cx="119237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CEA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Nuevos roles</a:t>
            </a:r>
            <a:endParaRPr lang="en-US" sz="1050" dirty="0"/>
          </a:p>
        </p:txBody>
      </p:sp>
      <p:sp>
        <p:nvSpPr>
          <p:cNvPr id="11" name="Shape 9"/>
          <p:cNvSpPr/>
          <p:nvPr/>
        </p:nvSpPr>
        <p:spPr>
          <a:xfrm>
            <a:off x="1887322" y="4160520"/>
            <a:ext cx="1192378" cy="310896"/>
          </a:xfrm>
          <a:prstGeom prst="roundRect">
            <a:avLst>
              <a:gd name="adj" fmla="val 50000"/>
            </a:avLst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2" name="Text 10"/>
          <p:cNvSpPr/>
          <p:nvPr/>
        </p:nvSpPr>
        <p:spPr>
          <a:xfrm>
            <a:off x="1887322" y="4160520"/>
            <a:ext cx="1192378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CEA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Aplicaciones</a:t>
            </a:r>
            <a:endParaRPr lang="en-US" sz="1050" dirty="0"/>
          </a:p>
        </p:txBody>
      </p:sp>
      <p:sp>
        <p:nvSpPr>
          <p:cNvPr id="13" name="Shape 11"/>
          <p:cNvSpPr/>
          <p:nvPr/>
        </p:nvSpPr>
        <p:spPr>
          <a:xfrm>
            <a:off x="3244291" y="4160520"/>
            <a:ext cx="1867205" cy="310896"/>
          </a:xfrm>
          <a:prstGeom prst="roundRect">
            <a:avLst>
              <a:gd name="adj" fmla="val 50000"/>
            </a:avLst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14" name="Text 12"/>
          <p:cNvSpPr/>
          <p:nvPr/>
        </p:nvSpPr>
        <p:spPr>
          <a:xfrm>
            <a:off x="3244291" y="4160520"/>
            <a:ext cx="1867205" cy="31089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50" b="1" dirty="0">
                <a:solidFill>
                  <a:srgbClr val="DCEAF7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Marcos de integración</a:t>
            </a:r>
            <a:endParaRPr lang="en-US" sz="1050" dirty="0"/>
          </a:p>
        </p:txBody>
      </p:sp>
      <p:sp>
        <p:nvSpPr>
          <p:cNvPr id="15" name="Text 13"/>
          <p:cNvSpPr/>
          <p:nvPr/>
        </p:nvSpPr>
        <p:spPr>
          <a:xfrm>
            <a:off x="530352" y="4809744"/>
            <a:ext cx="3657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5B8D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Sesión 1 · UTP</a:t>
            </a:r>
            <a:endParaRPr lang="en-US" sz="850" dirty="0"/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1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03 · EL PUNTO DE PARTIDA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22960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4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 IA no reemplaza al docente: redistribuye su tiempo</a:t>
            </a:r>
            <a:endParaRPr lang="en-US" sz="2400" dirty="0"/>
          </a:p>
        </p:txBody>
      </p:sp>
      <p:sp>
        <p:nvSpPr>
          <p:cNvPr id="4" name="Text 2"/>
          <p:cNvSpPr/>
          <p:nvPr/>
        </p:nvSpPr>
        <p:spPr>
          <a:xfrm>
            <a:off x="502920" y="1389888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20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 IA PUEDE ASISTIR…</a:t>
            </a:r>
            <a:endParaRPr lang="en-US" sz="1150" dirty="0"/>
          </a:p>
        </p:txBody>
      </p:sp>
      <p:sp>
        <p:nvSpPr>
          <p:cNvPr id="5" name="Text 3"/>
          <p:cNvSpPr/>
          <p:nvPr/>
        </p:nvSpPr>
        <p:spPr>
          <a:xfrm>
            <a:off x="4709160" y="1389888"/>
            <a:ext cx="393192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spc="200" kern="0" dirty="0">
                <a:solidFill>
                  <a:srgbClr val="7A54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PARA QUE TÚ TE CONCENTRES EN…</a:t>
            </a:r>
            <a:endParaRPr lang="en-US" sz="1150" dirty="0"/>
          </a:p>
        </p:txBody>
      </p:sp>
      <p:sp>
        <p:nvSpPr>
          <p:cNvPr id="6" name="Shape 4"/>
          <p:cNvSpPr/>
          <p:nvPr/>
        </p:nvSpPr>
        <p:spPr>
          <a:xfrm>
            <a:off x="502920" y="1783080"/>
            <a:ext cx="3931920" cy="603504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</p:spPr>
      </p:sp>
      <p:pic>
        <p:nvPicPr>
          <p:cNvPr id="7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85800" y="1965960"/>
            <a:ext cx="237744" cy="237744"/>
          </a:xfrm>
          <a:prstGeom prst="rect">
            <a:avLst/>
          </a:prstGeom>
        </p:spPr>
      </p:pic>
      <p:sp>
        <p:nvSpPr>
          <p:cNvPr id="8" name="Text 5"/>
          <p:cNvSpPr/>
          <p:nvPr/>
        </p:nvSpPr>
        <p:spPr>
          <a:xfrm>
            <a:off x="1042416" y="1783080"/>
            <a:ext cx="3291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Borradores de guías y talleres</a:t>
            </a:r>
            <a:endParaRPr lang="en-US" sz="1150" dirty="0"/>
          </a:p>
        </p:txBody>
      </p:sp>
      <p:sp>
        <p:nvSpPr>
          <p:cNvPr id="9" name="Shape 6"/>
          <p:cNvSpPr/>
          <p:nvPr/>
        </p:nvSpPr>
        <p:spPr>
          <a:xfrm>
            <a:off x="4709160" y="1783080"/>
            <a:ext cx="3931920" cy="603504"/>
          </a:xfrm>
          <a:prstGeom prst="roundRect">
            <a:avLst>
              <a:gd name="adj" fmla="val 9091"/>
            </a:avLst>
          </a:prstGeom>
          <a:solidFill>
            <a:srgbClr val="FFF3D6"/>
          </a:solidFill>
          <a:ln w="9525">
            <a:solidFill>
              <a:srgbClr val="E3EBF4"/>
            </a:solidFill>
            <a:prstDash val="solid"/>
          </a:ln>
        </p:spPr>
      </p:sp>
      <p:pic>
        <p:nvPicPr>
          <p:cNvPr id="10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892040" y="1965960"/>
            <a:ext cx="237744" cy="237744"/>
          </a:xfrm>
          <a:prstGeom prst="rect">
            <a:avLst/>
          </a:prstGeom>
        </p:spPr>
      </p:pic>
      <p:sp>
        <p:nvSpPr>
          <p:cNvPr id="11" name="Text 7"/>
          <p:cNvSpPr/>
          <p:nvPr/>
        </p:nvSpPr>
        <p:spPr>
          <a:xfrm>
            <a:off x="5248656" y="1783080"/>
            <a:ext cx="3291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2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Diseñar experiencias memorables</a:t>
            </a:r>
            <a:endParaRPr lang="en-US" sz="1150" dirty="0"/>
          </a:p>
        </p:txBody>
      </p:sp>
      <p:sp>
        <p:nvSpPr>
          <p:cNvPr id="12" name="Shape 8"/>
          <p:cNvSpPr/>
          <p:nvPr/>
        </p:nvSpPr>
        <p:spPr>
          <a:xfrm>
            <a:off x="502920" y="2496312"/>
            <a:ext cx="3931920" cy="603504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</p:spPr>
      </p:sp>
      <p:pic>
        <p:nvPicPr>
          <p:cNvPr id="13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85800" y="2679192"/>
            <a:ext cx="237744" cy="237744"/>
          </a:xfrm>
          <a:prstGeom prst="rect">
            <a:avLst/>
          </a:prstGeom>
        </p:spPr>
      </p:pic>
      <p:sp>
        <p:nvSpPr>
          <p:cNvPr id="14" name="Text 9"/>
          <p:cNvSpPr/>
          <p:nvPr/>
        </p:nvSpPr>
        <p:spPr>
          <a:xfrm>
            <a:off x="1042416" y="2496312"/>
            <a:ext cx="3291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Bancos de preguntas y rúbricas iniciales</a:t>
            </a:r>
            <a:endParaRPr lang="en-US" sz="1150" dirty="0"/>
          </a:p>
        </p:txBody>
      </p:sp>
      <p:sp>
        <p:nvSpPr>
          <p:cNvPr id="15" name="Shape 10"/>
          <p:cNvSpPr/>
          <p:nvPr/>
        </p:nvSpPr>
        <p:spPr>
          <a:xfrm>
            <a:off x="4709160" y="2496312"/>
            <a:ext cx="3931920" cy="603504"/>
          </a:xfrm>
          <a:prstGeom prst="roundRect">
            <a:avLst>
              <a:gd name="adj" fmla="val 9091"/>
            </a:avLst>
          </a:prstGeom>
          <a:solidFill>
            <a:srgbClr val="FFF3D6"/>
          </a:solidFill>
          <a:ln w="9525">
            <a:solidFill>
              <a:srgbClr val="E3EBF4"/>
            </a:solidFill>
            <a:prstDash val="solid"/>
          </a:ln>
        </p:spPr>
      </p:sp>
      <p:pic>
        <p:nvPicPr>
          <p:cNvPr id="16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892040" y="2679192"/>
            <a:ext cx="237744" cy="237744"/>
          </a:xfrm>
          <a:prstGeom prst="rect">
            <a:avLst/>
          </a:prstGeom>
        </p:spPr>
      </p:pic>
      <p:sp>
        <p:nvSpPr>
          <p:cNvPr id="17" name="Text 11"/>
          <p:cNvSpPr/>
          <p:nvPr/>
        </p:nvSpPr>
        <p:spPr>
          <a:xfrm>
            <a:off x="5248656" y="2496312"/>
            <a:ext cx="3291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2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Mediar, acompañar y leer el aula</a:t>
            </a:r>
            <a:endParaRPr lang="en-US" sz="1150" dirty="0"/>
          </a:p>
        </p:txBody>
      </p:sp>
      <p:sp>
        <p:nvSpPr>
          <p:cNvPr id="18" name="Shape 12"/>
          <p:cNvSpPr/>
          <p:nvPr/>
        </p:nvSpPr>
        <p:spPr>
          <a:xfrm>
            <a:off x="502920" y="3209544"/>
            <a:ext cx="3931920" cy="603504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</p:spPr>
      </p:sp>
      <p:pic>
        <p:nvPicPr>
          <p:cNvPr id="19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685800" y="3392424"/>
            <a:ext cx="237744" cy="237744"/>
          </a:xfrm>
          <a:prstGeom prst="rect">
            <a:avLst/>
          </a:prstGeom>
        </p:spPr>
      </p:pic>
      <p:sp>
        <p:nvSpPr>
          <p:cNvPr id="20" name="Text 13"/>
          <p:cNvSpPr/>
          <p:nvPr/>
        </p:nvSpPr>
        <p:spPr>
          <a:xfrm>
            <a:off x="1042416" y="3209544"/>
            <a:ext cx="3291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Versiones de un material por nivel</a:t>
            </a:r>
            <a:endParaRPr lang="en-US" sz="1150" dirty="0"/>
          </a:p>
        </p:txBody>
      </p:sp>
      <p:sp>
        <p:nvSpPr>
          <p:cNvPr id="21" name="Shape 14"/>
          <p:cNvSpPr/>
          <p:nvPr/>
        </p:nvSpPr>
        <p:spPr>
          <a:xfrm>
            <a:off x="4709160" y="3209544"/>
            <a:ext cx="3931920" cy="603504"/>
          </a:xfrm>
          <a:prstGeom prst="roundRect">
            <a:avLst>
              <a:gd name="adj" fmla="val 9091"/>
            </a:avLst>
          </a:prstGeom>
          <a:solidFill>
            <a:srgbClr val="FFF3D6"/>
          </a:solidFill>
          <a:ln w="9525">
            <a:solidFill>
              <a:srgbClr val="E3EBF4"/>
            </a:solidFill>
            <a:prstDash val="solid"/>
          </a:ln>
        </p:spPr>
      </p:sp>
      <p:pic>
        <p:nvPicPr>
          <p:cNvPr id="22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4892040" y="3392424"/>
            <a:ext cx="237744" cy="237744"/>
          </a:xfrm>
          <a:prstGeom prst="rect">
            <a:avLst/>
          </a:prstGeom>
        </p:spPr>
      </p:pic>
      <p:sp>
        <p:nvSpPr>
          <p:cNvPr id="23" name="Text 15"/>
          <p:cNvSpPr/>
          <p:nvPr/>
        </p:nvSpPr>
        <p:spPr>
          <a:xfrm>
            <a:off x="5248656" y="3209544"/>
            <a:ext cx="3291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2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Construir vínculo y motivación</a:t>
            </a:r>
            <a:endParaRPr lang="en-US" sz="1150" dirty="0"/>
          </a:p>
        </p:txBody>
      </p:sp>
      <p:sp>
        <p:nvSpPr>
          <p:cNvPr id="24" name="Shape 16"/>
          <p:cNvSpPr/>
          <p:nvPr/>
        </p:nvSpPr>
        <p:spPr>
          <a:xfrm>
            <a:off x="502920" y="3922776"/>
            <a:ext cx="3931920" cy="603504"/>
          </a:xfrm>
          <a:prstGeom prst="roundRect">
            <a:avLst>
              <a:gd name="adj" fmla="val 9091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</p:spPr>
      </p:sp>
      <p:pic>
        <p:nvPicPr>
          <p:cNvPr id="25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85800" y="4105656"/>
            <a:ext cx="237744" cy="237744"/>
          </a:xfrm>
          <a:prstGeom prst="rect">
            <a:avLst/>
          </a:prstGeom>
        </p:spPr>
      </p:pic>
      <p:sp>
        <p:nvSpPr>
          <p:cNvPr id="26" name="Text 17"/>
          <p:cNvSpPr/>
          <p:nvPr/>
        </p:nvSpPr>
        <p:spPr>
          <a:xfrm>
            <a:off x="1042416" y="3922776"/>
            <a:ext cx="3291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Resúmenes y transcripciones</a:t>
            </a:r>
            <a:endParaRPr lang="en-US" sz="1150" dirty="0"/>
          </a:p>
        </p:txBody>
      </p:sp>
      <p:sp>
        <p:nvSpPr>
          <p:cNvPr id="27" name="Shape 18"/>
          <p:cNvSpPr/>
          <p:nvPr/>
        </p:nvSpPr>
        <p:spPr>
          <a:xfrm>
            <a:off x="4709160" y="3922776"/>
            <a:ext cx="3931920" cy="603504"/>
          </a:xfrm>
          <a:prstGeom prst="roundRect">
            <a:avLst>
              <a:gd name="adj" fmla="val 9091"/>
            </a:avLst>
          </a:prstGeom>
          <a:solidFill>
            <a:srgbClr val="FFF3D6"/>
          </a:solidFill>
          <a:ln w="9525">
            <a:solidFill>
              <a:srgbClr val="E3EBF4"/>
            </a:solidFill>
            <a:prstDash val="solid"/>
          </a:ln>
        </p:spPr>
      </p:sp>
      <p:pic>
        <p:nvPicPr>
          <p:cNvPr id="28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4892040" y="4105656"/>
            <a:ext cx="237744" cy="237744"/>
          </a:xfrm>
          <a:prstGeom prst="rect">
            <a:avLst/>
          </a:prstGeom>
        </p:spPr>
      </p:pic>
      <p:sp>
        <p:nvSpPr>
          <p:cNvPr id="29" name="Text 19"/>
          <p:cNvSpPr/>
          <p:nvPr/>
        </p:nvSpPr>
        <p:spPr>
          <a:xfrm>
            <a:off x="5248656" y="3922776"/>
            <a:ext cx="329184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102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Decidir con criterio ético</a:t>
            </a:r>
            <a:endParaRPr lang="en-US" sz="1150" dirty="0"/>
          </a:p>
        </p:txBody>
      </p:sp>
      <p:sp>
        <p:nvSpPr>
          <p:cNvPr id="30" name="Shape 20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31" name="Text 21"/>
          <p:cNvSpPr/>
          <p:nvPr/>
        </p:nvSpPr>
        <p:spPr>
          <a:xfrm>
            <a:off x="804672" y="4809744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1</a:t>
            </a:r>
            <a:endParaRPr lang="en-US" sz="850" dirty="0"/>
          </a:p>
        </p:txBody>
      </p:sp>
      <p:sp>
        <p:nvSpPr>
          <p:cNvPr id="32" name="Text 22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21</a:t>
            </a:r>
            <a:endParaRPr lang="en-US" sz="850" dirty="0"/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2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03 · IDENTIDAD PROFESIONAL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Cuatro roles que se fortalecen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1911096" cy="3017520"/>
          </a:xfrm>
          <a:prstGeom prst="roundRect">
            <a:avLst>
              <a:gd name="adj" fmla="val 2871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202436" y="1691640"/>
            <a:ext cx="512064" cy="512064"/>
          </a:xfrm>
          <a:prstGeom prst="ellipse">
            <a:avLst/>
          </a:prstGeom>
          <a:solidFill>
            <a:srgbClr val="062A4A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325331" y="1814535"/>
            <a:ext cx="266273" cy="26627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612648" y="2377440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Curador crítico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649224" y="2999232"/>
            <a:ext cx="161848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Selecciona, verifica y adapta lo que la IA produce antes de llevarlo al aula.</a:t>
            </a:r>
            <a:endParaRPr lang="en-US" sz="1030" dirty="0"/>
          </a:p>
        </p:txBody>
      </p:sp>
      <p:sp>
        <p:nvSpPr>
          <p:cNvPr id="9" name="Shape 6"/>
          <p:cNvSpPr/>
          <p:nvPr/>
        </p:nvSpPr>
        <p:spPr>
          <a:xfrm>
            <a:off x="2578608" y="1417320"/>
            <a:ext cx="1911096" cy="3017520"/>
          </a:xfrm>
          <a:prstGeom prst="roundRect">
            <a:avLst>
              <a:gd name="adj" fmla="val 2871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0" name="Shape 7"/>
          <p:cNvSpPr/>
          <p:nvPr/>
        </p:nvSpPr>
        <p:spPr>
          <a:xfrm>
            <a:off x="3278124" y="1691640"/>
            <a:ext cx="512064" cy="512064"/>
          </a:xfrm>
          <a:prstGeom prst="ellipse">
            <a:avLst/>
          </a:prstGeom>
          <a:solidFill>
            <a:srgbClr val="062A4A"/>
          </a:solidFill>
          <a:ln/>
        </p:spPr>
      </p:sp>
      <p:pic>
        <p:nvPicPr>
          <p:cNvPr id="11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401019" y="1814535"/>
            <a:ext cx="266273" cy="266273"/>
          </a:xfrm>
          <a:prstGeom prst="rect">
            <a:avLst/>
          </a:prstGeom>
        </p:spPr>
      </p:pic>
      <p:sp>
        <p:nvSpPr>
          <p:cNvPr id="12" name="Text 8"/>
          <p:cNvSpPr/>
          <p:nvPr/>
        </p:nvSpPr>
        <p:spPr>
          <a:xfrm>
            <a:off x="2688336" y="2377440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Diseñador de experiencias</a:t>
            </a:r>
            <a:endParaRPr lang="en-US" sz="1250" dirty="0"/>
          </a:p>
        </p:txBody>
      </p:sp>
      <p:sp>
        <p:nvSpPr>
          <p:cNvPr id="13" name="Text 9"/>
          <p:cNvSpPr/>
          <p:nvPr/>
        </p:nvSpPr>
        <p:spPr>
          <a:xfrm>
            <a:off x="2724912" y="2999232"/>
            <a:ext cx="161848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Orquesta ambientes de aprendizaje donde la IA es un ingrediente, no el plato.</a:t>
            </a:r>
            <a:endParaRPr lang="en-US" sz="1030" dirty="0"/>
          </a:p>
        </p:txBody>
      </p:sp>
      <p:sp>
        <p:nvSpPr>
          <p:cNvPr id="14" name="Shape 10"/>
          <p:cNvSpPr/>
          <p:nvPr/>
        </p:nvSpPr>
        <p:spPr>
          <a:xfrm>
            <a:off x="4654296" y="1417320"/>
            <a:ext cx="1911096" cy="3017520"/>
          </a:xfrm>
          <a:prstGeom prst="roundRect">
            <a:avLst>
              <a:gd name="adj" fmla="val 2871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5" name="Shape 11"/>
          <p:cNvSpPr/>
          <p:nvPr/>
        </p:nvSpPr>
        <p:spPr>
          <a:xfrm>
            <a:off x="5353812" y="1691640"/>
            <a:ext cx="512064" cy="512064"/>
          </a:xfrm>
          <a:prstGeom prst="ellipse">
            <a:avLst/>
          </a:prstGeom>
          <a:solidFill>
            <a:srgbClr val="062A4A"/>
          </a:solidFill>
          <a:ln/>
        </p:spPr>
      </p:sp>
      <p:pic>
        <p:nvPicPr>
          <p:cNvPr id="16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476707" y="1814535"/>
            <a:ext cx="266273" cy="266273"/>
          </a:xfrm>
          <a:prstGeom prst="rect">
            <a:avLst/>
          </a:prstGeom>
        </p:spPr>
      </p:pic>
      <p:sp>
        <p:nvSpPr>
          <p:cNvPr id="17" name="Text 12"/>
          <p:cNvSpPr/>
          <p:nvPr/>
        </p:nvSpPr>
        <p:spPr>
          <a:xfrm>
            <a:off x="4764024" y="2377440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Mediador del aprendizaje</a:t>
            </a:r>
            <a:endParaRPr lang="en-US" sz="1250" dirty="0"/>
          </a:p>
        </p:txBody>
      </p:sp>
      <p:sp>
        <p:nvSpPr>
          <p:cNvPr id="18" name="Text 13"/>
          <p:cNvSpPr/>
          <p:nvPr/>
        </p:nvSpPr>
        <p:spPr>
          <a:xfrm>
            <a:off x="4800600" y="2999232"/>
            <a:ext cx="161848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Convierte las salidas de la IA en preguntas, discusión y pensamiento crítico.</a:t>
            </a:r>
            <a:endParaRPr lang="en-US" sz="1030" dirty="0"/>
          </a:p>
        </p:txBody>
      </p:sp>
      <p:sp>
        <p:nvSpPr>
          <p:cNvPr id="19" name="Shape 14"/>
          <p:cNvSpPr/>
          <p:nvPr/>
        </p:nvSpPr>
        <p:spPr>
          <a:xfrm>
            <a:off x="6729984" y="1417320"/>
            <a:ext cx="1911096" cy="3017520"/>
          </a:xfrm>
          <a:prstGeom prst="roundRect">
            <a:avLst>
              <a:gd name="adj" fmla="val 2871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0" name="Shape 15"/>
          <p:cNvSpPr/>
          <p:nvPr/>
        </p:nvSpPr>
        <p:spPr>
          <a:xfrm>
            <a:off x="7429500" y="1691640"/>
            <a:ext cx="512064" cy="512064"/>
          </a:xfrm>
          <a:prstGeom prst="ellipse">
            <a:avLst/>
          </a:prstGeom>
          <a:solidFill>
            <a:srgbClr val="062A4A"/>
          </a:solidFill>
          <a:ln/>
        </p:spPr>
      </p:sp>
      <p:pic>
        <p:nvPicPr>
          <p:cNvPr id="21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552395" y="1814535"/>
            <a:ext cx="266273" cy="266273"/>
          </a:xfrm>
          <a:prstGeom prst="rect">
            <a:avLst/>
          </a:prstGeom>
        </p:spPr>
      </p:pic>
      <p:sp>
        <p:nvSpPr>
          <p:cNvPr id="22" name="Text 16"/>
          <p:cNvSpPr/>
          <p:nvPr/>
        </p:nvSpPr>
        <p:spPr>
          <a:xfrm>
            <a:off x="6839712" y="2377440"/>
            <a:ext cx="1691640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Auditor ético</a:t>
            </a:r>
            <a:endParaRPr lang="en-US" sz="1250" dirty="0"/>
          </a:p>
        </p:txBody>
      </p:sp>
      <p:sp>
        <p:nvSpPr>
          <p:cNvPr id="23" name="Text 17"/>
          <p:cNvSpPr/>
          <p:nvPr/>
        </p:nvSpPr>
        <p:spPr>
          <a:xfrm>
            <a:off x="6876288" y="2999232"/>
            <a:ext cx="1618488" cy="128016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Vigila sesgos, privacidad y equidad en cada herramienta que adopta.</a:t>
            </a:r>
            <a:endParaRPr lang="en-US" sz="1030" dirty="0"/>
          </a:p>
        </p:txBody>
      </p:sp>
      <p:sp>
        <p:nvSpPr>
          <p:cNvPr id="24" name="Shape 18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5" name="Text 19"/>
          <p:cNvSpPr/>
          <p:nvPr/>
        </p:nvSpPr>
        <p:spPr>
          <a:xfrm>
            <a:off x="804672" y="4809744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1</a:t>
            </a:r>
            <a:endParaRPr lang="en-US" sz="850" dirty="0"/>
          </a:p>
        </p:txBody>
      </p:sp>
      <p:sp>
        <p:nvSpPr>
          <p:cNvPr id="26" name="Text 20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22</a:t>
            </a:r>
            <a:endParaRPr lang="en-US" sz="850" dirty="0"/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3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03 · APLICACIONES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IA a lo largo de todo el ciclo didáctico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1911096" cy="475488"/>
          </a:xfrm>
          <a:prstGeom prst="rect">
            <a:avLst/>
          </a:prstGeom>
          <a:solidFill>
            <a:srgbClr val="003B71"/>
          </a:solidFill>
          <a:ln/>
        </p:spPr>
      </p:sp>
      <p:pic>
        <p:nvPicPr>
          <p:cNvPr id="5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649224" y="1536192"/>
            <a:ext cx="237744" cy="237744"/>
          </a:xfrm>
          <a:prstGeom prst="rect">
            <a:avLst/>
          </a:prstGeom>
        </p:spPr>
      </p:pic>
      <p:sp>
        <p:nvSpPr>
          <p:cNvPr id="6" name="Text 3"/>
          <p:cNvSpPr/>
          <p:nvPr/>
        </p:nvSpPr>
        <p:spPr>
          <a:xfrm>
            <a:off x="960120" y="1417320"/>
            <a:ext cx="136245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Planear</a:t>
            </a:r>
            <a:endParaRPr lang="en-US" sz="1350" dirty="0"/>
          </a:p>
        </p:txBody>
      </p:sp>
      <p:sp>
        <p:nvSpPr>
          <p:cNvPr id="7" name="Shape 4"/>
          <p:cNvSpPr/>
          <p:nvPr/>
        </p:nvSpPr>
        <p:spPr>
          <a:xfrm>
            <a:off x="502920" y="1892808"/>
            <a:ext cx="1911096" cy="2286000"/>
          </a:xfrm>
          <a:prstGeom prst="rect">
            <a:avLst/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8" name="Shape 5"/>
          <p:cNvSpPr/>
          <p:nvPr/>
        </p:nvSpPr>
        <p:spPr>
          <a:xfrm>
            <a:off x="667512" y="2217420"/>
            <a:ext cx="91440" cy="91440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9" name="Text 6"/>
          <p:cNvSpPr/>
          <p:nvPr/>
        </p:nvSpPr>
        <p:spPr>
          <a:xfrm>
            <a:off x="850392" y="2176272"/>
            <a:ext cx="143560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Secuencias didácticas y objetivos</a:t>
            </a:r>
            <a:endParaRPr lang="en-US" sz="1050" dirty="0"/>
          </a:p>
        </p:txBody>
      </p:sp>
      <p:sp>
        <p:nvSpPr>
          <p:cNvPr id="10" name="Shape 7"/>
          <p:cNvSpPr/>
          <p:nvPr/>
        </p:nvSpPr>
        <p:spPr>
          <a:xfrm>
            <a:off x="667512" y="3131820"/>
            <a:ext cx="91440" cy="91440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11" name="Text 8"/>
          <p:cNvSpPr/>
          <p:nvPr/>
        </p:nvSpPr>
        <p:spPr>
          <a:xfrm>
            <a:off x="850392" y="3090672"/>
            <a:ext cx="143560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Materiales diferenciados por nivel</a:t>
            </a:r>
            <a:endParaRPr lang="en-US" sz="1050" dirty="0"/>
          </a:p>
        </p:txBody>
      </p:sp>
      <p:sp>
        <p:nvSpPr>
          <p:cNvPr id="12" name="Shape 9"/>
          <p:cNvSpPr/>
          <p:nvPr/>
        </p:nvSpPr>
        <p:spPr>
          <a:xfrm>
            <a:off x="2578608" y="1417320"/>
            <a:ext cx="1911096" cy="475488"/>
          </a:xfrm>
          <a:prstGeom prst="rect">
            <a:avLst/>
          </a:prstGeom>
          <a:solidFill>
            <a:srgbClr val="003B71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2724912" y="1536192"/>
            <a:ext cx="237744" cy="237744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3035808" y="1417320"/>
            <a:ext cx="136245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Enseñar</a:t>
            </a:r>
            <a:endParaRPr lang="en-US" sz="1350" dirty="0"/>
          </a:p>
        </p:txBody>
      </p:sp>
      <p:sp>
        <p:nvSpPr>
          <p:cNvPr id="15" name="Shape 11"/>
          <p:cNvSpPr/>
          <p:nvPr/>
        </p:nvSpPr>
        <p:spPr>
          <a:xfrm>
            <a:off x="2578608" y="1892808"/>
            <a:ext cx="1911096" cy="2286000"/>
          </a:xfrm>
          <a:prstGeom prst="rect">
            <a:avLst/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6" name="Shape 12"/>
          <p:cNvSpPr/>
          <p:nvPr/>
        </p:nvSpPr>
        <p:spPr>
          <a:xfrm>
            <a:off x="2743200" y="2217420"/>
            <a:ext cx="91440" cy="91440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17" name="Text 13"/>
          <p:cNvSpPr/>
          <p:nvPr/>
        </p:nvSpPr>
        <p:spPr>
          <a:xfrm>
            <a:off x="2926080" y="2176272"/>
            <a:ext cx="143560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Explicaciones y analogías alternativas</a:t>
            </a:r>
            <a:endParaRPr lang="en-US" sz="1050" dirty="0"/>
          </a:p>
        </p:txBody>
      </p:sp>
      <p:sp>
        <p:nvSpPr>
          <p:cNvPr id="18" name="Shape 14"/>
          <p:cNvSpPr/>
          <p:nvPr/>
        </p:nvSpPr>
        <p:spPr>
          <a:xfrm>
            <a:off x="2743200" y="3131820"/>
            <a:ext cx="91440" cy="91440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19" name="Text 15"/>
          <p:cNvSpPr/>
          <p:nvPr/>
        </p:nvSpPr>
        <p:spPr>
          <a:xfrm>
            <a:off x="2926080" y="3090672"/>
            <a:ext cx="143560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Demostraciones y simulaciones</a:t>
            </a:r>
            <a:endParaRPr lang="en-US" sz="1050" dirty="0"/>
          </a:p>
        </p:txBody>
      </p:sp>
      <p:sp>
        <p:nvSpPr>
          <p:cNvPr id="20" name="Shape 16"/>
          <p:cNvSpPr/>
          <p:nvPr/>
        </p:nvSpPr>
        <p:spPr>
          <a:xfrm>
            <a:off x="4654296" y="1417320"/>
            <a:ext cx="1911096" cy="475488"/>
          </a:xfrm>
          <a:prstGeom prst="rect">
            <a:avLst/>
          </a:prstGeom>
          <a:solidFill>
            <a:srgbClr val="003B71"/>
          </a:solidFill>
          <a:ln/>
        </p:spPr>
      </p:sp>
      <p:pic>
        <p:nvPicPr>
          <p:cNvPr id="21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4800600" y="1536192"/>
            <a:ext cx="237744" cy="237744"/>
          </a:xfrm>
          <a:prstGeom prst="rect">
            <a:avLst/>
          </a:prstGeom>
        </p:spPr>
      </p:pic>
      <p:sp>
        <p:nvSpPr>
          <p:cNvPr id="22" name="Text 17"/>
          <p:cNvSpPr/>
          <p:nvPr/>
        </p:nvSpPr>
        <p:spPr>
          <a:xfrm>
            <a:off x="5111496" y="1417320"/>
            <a:ext cx="136245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Evaluar</a:t>
            </a:r>
            <a:endParaRPr lang="en-US" sz="1350" dirty="0"/>
          </a:p>
        </p:txBody>
      </p:sp>
      <p:sp>
        <p:nvSpPr>
          <p:cNvPr id="23" name="Shape 18"/>
          <p:cNvSpPr/>
          <p:nvPr/>
        </p:nvSpPr>
        <p:spPr>
          <a:xfrm>
            <a:off x="4654296" y="1892808"/>
            <a:ext cx="1911096" cy="2286000"/>
          </a:xfrm>
          <a:prstGeom prst="rect">
            <a:avLst/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4" name="Shape 19"/>
          <p:cNvSpPr/>
          <p:nvPr/>
        </p:nvSpPr>
        <p:spPr>
          <a:xfrm>
            <a:off x="4818888" y="2217420"/>
            <a:ext cx="91440" cy="91440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25" name="Text 20"/>
          <p:cNvSpPr/>
          <p:nvPr/>
        </p:nvSpPr>
        <p:spPr>
          <a:xfrm>
            <a:off x="5001768" y="2176272"/>
            <a:ext cx="143560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Rúbricas y bancos de preguntas</a:t>
            </a:r>
            <a:endParaRPr lang="en-US" sz="1050" dirty="0"/>
          </a:p>
        </p:txBody>
      </p:sp>
      <p:sp>
        <p:nvSpPr>
          <p:cNvPr id="26" name="Shape 21"/>
          <p:cNvSpPr/>
          <p:nvPr/>
        </p:nvSpPr>
        <p:spPr>
          <a:xfrm>
            <a:off x="4818888" y="3131820"/>
            <a:ext cx="91440" cy="91440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27" name="Text 22"/>
          <p:cNvSpPr/>
          <p:nvPr/>
        </p:nvSpPr>
        <p:spPr>
          <a:xfrm>
            <a:off x="5001768" y="3090672"/>
            <a:ext cx="143560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Retroalimentación formativa ágil</a:t>
            </a:r>
            <a:endParaRPr lang="en-US" sz="1050" dirty="0"/>
          </a:p>
        </p:txBody>
      </p:sp>
      <p:sp>
        <p:nvSpPr>
          <p:cNvPr id="28" name="Shape 23"/>
          <p:cNvSpPr/>
          <p:nvPr/>
        </p:nvSpPr>
        <p:spPr>
          <a:xfrm>
            <a:off x="6729984" y="1417320"/>
            <a:ext cx="1911096" cy="475488"/>
          </a:xfrm>
          <a:prstGeom prst="rect">
            <a:avLst/>
          </a:prstGeom>
          <a:solidFill>
            <a:srgbClr val="003B71"/>
          </a:solidFill>
          <a:ln/>
        </p:spPr>
      </p:sp>
      <p:pic>
        <p:nvPicPr>
          <p:cNvPr id="29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6876288" y="1536192"/>
            <a:ext cx="237744" cy="237744"/>
          </a:xfrm>
          <a:prstGeom prst="rect">
            <a:avLst/>
          </a:prstGeom>
        </p:spPr>
      </p:pic>
      <p:sp>
        <p:nvSpPr>
          <p:cNvPr id="30" name="Text 24"/>
          <p:cNvSpPr/>
          <p:nvPr/>
        </p:nvSpPr>
        <p:spPr>
          <a:xfrm>
            <a:off x="7187184" y="1417320"/>
            <a:ext cx="1362456" cy="47548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Acompañar</a:t>
            </a:r>
            <a:endParaRPr lang="en-US" sz="1350" dirty="0"/>
          </a:p>
        </p:txBody>
      </p:sp>
      <p:sp>
        <p:nvSpPr>
          <p:cNvPr id="31" name="Shape 25"/>
          <p:cNvSpPr/>
          <p:nvPr/>
        </p:nvSpPr>
        <p:spPr>
          <a:xfrm>
            <a:off x="6729984" y="1892808"/>
            <a:ext cx="1911096" cy="2286000"/>
          </a:xfrm>
          <a:prstGeom prst="rect">
            <a:avLst/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32" name="Shape 26"/>
          <p:cNvSpPr/>
          <p:nvPr/>
        </p:nvSpPr>
        <p:spPr>
          <a:xfrm>
            <a:off x="6894576" y="2217420"/>
            <a:ext cx="91440" cy="91440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33" name="Text 27"/>
          <p:cNvSpPr/>
          <p:nvPr/>
        </p:nvSpPr>
        <p:spPr>
          <a:xfrm>
            <a:off x="7077456" y="2176272"/>
            <a:ext cx="143560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Alertas tempranas de dificultad</a:t>
            </a:r>
            <a:endParaRPr lang="en-US" sz="1050" dirty="0"/>
          </a:p>
        </p:txBody>
      </p:sp>
      <p:sp>
        <p:nvSpPr>
          <p:cNvPr id="34" name="Shape 28"/>
          <p:cNvSpPr/>
          <p:nvPr/>
        </p:nvSpPr>
        <p:spPr>
          <a:xfrm>
            <a:off x="6894576" y="3131820"/>
            <a:ext cx="91440" cy="91440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35" name="Text 29"/>
          <p:cNvSpPr/>
          <p:nvPr/>
        </p:nvSpPr>
        <p:spPr>
          <a:xfrm>
            <a:off x="7077456" y="3090672"/>
            <a:ext cx="1435608" cy="8412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05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Apoyos accesibles e inclusivos</a:t>
            </a:r>
            <a:endParaRPr lang="en-US" sz="1050" dirty="0"/>
          </a:p>
        </p:txBody>
      </p:sp>
      <p:sp>
        <p:nvSpPr>
          <p:cNvPr id="36" name="Shape 30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37" name="Text 31"/>
          <p:cNvSpPr/>
          <p:nvPr/>
        </p:nvSpPr>
        <p:spPr>
          <a:xfrm>
            <a:off x="804672" y="4809744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1</a:t>
            </a:r>
            <a:endParaRPr lang="en-US" sz="850" dirty="0"/>
          </a:p>
        </p:txBody>
      </p:sp>
      <p:sp>
        <p:nvSpPr>
          <p:cNvPr id="38" name="Text 32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23</a:t>
            </a:r>
            <a:endParaRPr lang="en-US" sz="850" dirty="0"/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4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03 · ATERRIZAJE DISCIPLINAR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¿Y en el aula de ciencias? Tres ejemplos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2590800" cy="3063240"/>
          </a:xfrm>
          <a:prstGeom prst="roundRect">
            <a:avLst>
              <a:gd name="adj" fmla="val 2118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04088" y="1591056"/>
            <a:ext cx="512064" cy="51206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26983" y="1713951"/>
            <a:ext cx="266273" cy="26627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1344168" y="1700784"/>
            <a:ext cx="1584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Física</a:t>
            </a:r>
            <a:endParaRPr lang="en-US" sz="1500" dirty="0"/>
          </a:p>
        </p:txBody>
      </p:sp>
      <p:sp>
        <p:nvSpPr>
          <p:cNvPr id="8" name="Text 5"/>
          <p:cNvSpPr/>
          <p:nvPr/>
        </p:nvSpPr>
        <p:spPr>
          <a:xfrm>
            <a:off x="704088" y="2286000"/>
            <a:ext cx="218846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Simulaciones de PhET acompañadas de explicaciones por niveles generadas con IA: el fenómeno se ve y se entiende.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704088" y="3611880"/>
            <a:ext cx="2188464" cy="603504"/>
          </a:xfrm>
          <a:prstGeom prst="roundRect">
            <a:avLst>
              <a:gd name="adj" fmla="val 12121"/>
            </a:avLst>
          </a:prstGeom>
          <a:solidFill>
            <a:srgbClr val="EEF5FC"/>
          </a:solidFill>
          <a:ln/>
        </p:spPr>
      </p:sp>
      <p:sp>
        <p:nvSpPr>
          <p:cNvPr id="10" name="Text 7"/>
          <p:cNvSpPr/>
          <p:nvPr/>
        </p:nvSpPr>
        <p:spPr>
          <a:xfrm>
            <a:off x="813816" y="3611880"/>
            <a:ext cx="196900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80" i="1" dirty="0">
                <a:solidFill>
                  <a:srgbClr val="0B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Campos eléctricos sin laboratorio</a:t>
            </a:r>
            <a:endParaRPr lang="en-US" sz="980" dirty="0"/>
          </a:p>
        </p:txBody>
      </p:sp>
      <p:sp>
        <p:nvSpPr>
          <p:cNvPr id="11" name="Shape 8"/>
          <p:cNvSpPr/>
          <p:nvPr/>
        </p:nvSpPr>
        <p:spPr>
          <a:xfrm>
            <a:off x="3276600" y="1371600"/>
            <a:ext cx="2590800" cy="3063240"/>
          </a:xfrm>
          <a:prstGeom prst="roundRect">
            <a:avLst>
              <a:gd name="adj" fmla="val 2118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3477768" y="1591056"/>
            <a:ext cx="512064" cy="51206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600663" y="1713951"/>
            <a:ext cx="266273" cy="266273"/>
          </a:xfrm>
          <a:prstGeom prst="rect">
            <a:avLst/>
          </a:prstGeom>
        </p:spPr>
      </p:pic>
      <p:sp>
        <p:nvSpPr>
          <p:cNvPr id="14" name="Text 10"/>
          <p:cNvSpPr/>
          <p:nvPr/>
        </p:nvSpPr>
        <p:spPr>
          <a:xfrm>
            <a:off x="4117848" y="1700784"/>
            <a:ext cx="1584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Química</a:t>
            </a:r>
            <a:endParaRPr lang="en-US" sz="1500" dirty="0"/>
          </a:p>
        </p:txBody>
      </p:sp>
      <p:sp>
        <p:nvSpPr>
          <p:cNvPr id="15" name="Text 11"/>
          <p:cNvSpPr/>
          <p:nvPr/>
        </p:nvSpPr>
        <p:spPr>
          <a:xfrm>
            <a:off x="3477768" y="2286000"/>
            <a:ext cx="218846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Analogías cotidianas y visualización molecular para hacer tangible lo invisible.</a:t>
            </a:r>
            <a:endParaRPr lang="en-US" sz="1100" dirty="0"/>
          </a:p>
        </p:txBody>
      </p:sp>
      <p:sp>
        <p:nvSpPr>
          <p:cNvPr id="16" name="Shape 12"/>
          <p:cNvSpPr/>
          <p:nvPr/>
        </p:nvSpPr>
        <p:spPr>
          <a:xfrm>
            <a:off x="3477768" y="3611880"/>
            <a:ext cx="2188464" cy="603504"/>
          </a:xfrm>
          <a:prstGeom prst="roundRect">
            <a:avLst>
              <a:gd name="adj" fmla="val 12121"/>
            </a:avLst>
          </a:prstGeom>
          <a:solidFill>
            <a:srgbClr val="EEF5FC"/>
          </a:solidFill>
          <a:ln/>
        </p:spPr>
      </p:sp>
      <p:sp>
        <p:nvSpPr>
          <p:cNvPr id="17" name="Text 13"/>
          <p:cNvSpPr/>
          <p:nvPr/>
        </p:nvSpPr>
        <p:spPr>
          <a:xfrm>
            <a:off x="3587496" y="3611880"/>
            <a:ext cx="196900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80" i="1" dirty="0">
                <a:solidFill>
                  <a:srgbClr val="0B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enlace covalente como apuntes compartidos</a:t>
            </a:r>
            <a:endParaRPr lang="en-US" sz="980" dirty="0"/>
          </a:p>
        </p:txBody>
      </p:sp>
      <p:sp>
        <p:nvSpPr>
          <p:cNvPr id="18" name="Shape 14"/>
          <p:cNvSpPr/>
          <p:nvPr/>
        </p:nvSpPr>
        <p:spPr>
          <a:xfrm>
            <a:off x="6050280" y="1371600"/>
            <a:ext cx="2590800" cy="3063240"/>
          </a:xfrm>
          <a:prstGeom prst="roundRect">
            <a:avLst>
              <a:gd name="adj" fmla="val 2118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9" name="Shape 15"/>
          <p:cNvSpPr/>
          <p:nvPr/>
        </p:nvSpPr>
        <p:spPr>
          <a:xfrm>
            <a:off x="6251448" y="1591056"/>
            <a:ext cx="512064" cy="51206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20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74343" y="1713951"/>
            <a:ext cx="266273" cy="266273"/>
          </a:xfrm>
          <a:prstGeom prst="rect">
            <a:avLst/>
          </a:prstGeom>
        </p:spPr>
      </p:pic>
      <p:sp>
        <p:nvSpPr>
          <p:cNvPr id="21" name="Text 16"/>
          <p:cNvSpPr/>
          <p:nvPr/>
        </p:nvSpPr>
        <p:spPr>
          <a:xfrm>
            <a:off x="6891528" y="1700784"/>
            <a:ext cx="1584960" cy="32918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5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Biología</a:t>
            </a:r>
            <a:endParaRPr lang="en-US" sz="1500" dirty="0"/>
          </a:p>
        </p:txBody>
      </p:sp>
      <p:sp>
        <p:nvSpPr>
          <p:cNvPr id="22" name="Text 17"/>
          <p:cNvSpPr/>
          <p:nvPr/>
        </p:nvSpPr>
        <p:spPr>
          <a:xfrm>
            <a:off x="6251448" y="2286000"/>
            <a:ext cx="2188464" cy="123444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Clasificadores de imágenes entrenados por los propios estudiantes con Teachable Machine.</a:t>
            </a:r>
            <a:endParaRPr lang="en-US" sz="1100" dirty="0"/>
          </a:p>
        </p:txBody>
      </p:sp>
      <p:sp>
        <p:nvSpPr>
          <p:cNvPr id="23" name="Shape 18"/>
          <p:cNvSpPr/>
          <p:nvPr/>
        </p:nvSpPr>
        <p:spPr>
          <a:xfrm>
            <a:off x="6251448" y="3611880"/>
            <a:ext cx="2188464" cy="603504"/>
          </a:xfrm>
          <a:prstGeom prst="roundRect">
            <a:avLst>
              <a:gd name="adj" fmla="val 12121"/>
            </a:avLst>
          </a:prstGeom>
          <a:solidFill>
            <a:srgbClr val="EEF5FC"/>
          </a:solidFill>
          <a:ln/>
        </p:spPr>
      </p:sp>
      <p:sp>
        <p:nvSpPr>
          <p:cNvPr id="24" name="Text 19"/>
          <p:cNvSpPr/>
          <p:nvPr/>
        </p:nvSpPr>
        <p:spPr>
          <a:xfrm>
            <a:off x="6361176" y="3611880"/>
            <a:ext cx="1969008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80" i="1" dirty="0">
                <a:solidFill>
                  <a:srgbClr val="0B5FA5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Identificar hojas, células o ecosistemas</a:t>
            </a:r>
            <a:endParaRPr lang="en-US" sz="980" dirty="0"/>
          </a:p>
        </p:txBody>
      </p:sp>
      <p:sp>
        <p:nvSpPr>
          <p:cNvPr id="25" name="Shape 20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6" name="Text 21"/>
          <p:cNvSpPr/>
          <p:nvPr/>
        </p:nvSpPr>
        <p:spPr>
          <a:xfrm>
            <a:off x="804672" y="4809744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1</a:t>
            </a:r>
            <a:endParaRPr lang="en-US" sz="850" dirty="0"/>
          </a:p>
        </p:txBody>
      </p:sp>
      <p:sp>
        <p:nvSpPr>
          <p:cNvPr id="27" name="Text 22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24</a:t>
            </a:r>
            <a:endParaRPr lang="en-US" sz="850" dirty="0"/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5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03 · MARCO DE DECISIÓN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Primero la pedagogía, después la herramienta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417320"/>
            <a:ext cx="1725930" cy="2057400"/>
          </a:xfrm>
          <a:prstGeom prst="roundRect">
            <a:avLst>
              <a:gd name="adj" fmla="val 3179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1118997" y="1627632"/>
            <a:ext cx="493776" cy="493776"/>
          </a:xfrm>
          <a:prstGeom prst="ellipse">
            <a:avLst/>
          </a:prstGeom>
          <a:solidFill>
            <a:srgbClr val="062A4A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1237503" y="1746138"/>
            <a:ext cx="256764" cy="25676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594360" y="2267712"/>
            <a:ext cx="15430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 · Objetivo</a:t>
            </a:r>
            <a:endParaRPr lang="en-US" sz="1250" dirty="0"/>
          </a:p>
        </p:txBody>
      </p:sp>
      <p:sp>
        <p:nvSpPr>
          <p:cNvPr id="8" name="Text 5"/>
          <p:cNvSpPr/>
          <p:nvPr/>
        </p:nvSpPr>
        <p:spPr>
          <a:xfrm>
            <a:off x="640080" y="2578608"/>
            <a:ext cx="145161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2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¿Qué deben aprender mis estudiantes?</a:t>
            </a:r>
            <a:endParaRPr lang="en-US" sz="1020" dirty="0"/>
          </a:p>
        </p:txBody>
      </p:sp>
      <p:sp>
        <p:nvSpPr>
          <p:cNvPr id="9" name="Text 6"/>
          <p:cNvSpPr/>
          <p:nvPr/>
        </p:nvSpPr>
        <p:spPr>
          <a:xfrm>
            <a:off x="2247138" y="2148840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→</a:t>
            </a:r>
            <a:endParaRPr lang="en-US" sz="2200" dirty="0"/>
          </a:p>
        </p:txBody>
      </p:sp>
      <p:sp>
        <p:nvSpPr>
          <p:cNvPr id="10" name="Shape 7"/>
          <p:cNvSpPr/>
          <p:nvPr/>
        </p:nvSpPr>
        <p:spPr>
          <a:xfrm>
            <a:off x="2640330" y="1417320"/>
            <a:ext cx="1725930" cy="2057400"/>
          </a:xfrm>
          <a:prstGeom prst="roundRect">
            <a:avLst>
              <a:gd name="adj" fmla="val 3179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256407" y="1627632"/>
            <a:ext cx="493776" cy="493776"/>
          </a:xfrm>
          <a:prstGeom prst="ellipse">
            <a:avLst/>
          </a:prstGeom>
          <a:solidFill>
            <a:srgbClr val="062A4A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374913" y="1746138"/>
            <a:ext cx="256764" cy="25676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2731770" y="2267712"/>
            <a:ext cx="15430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 · Estrategia</a:t>
            </a:r>
            <a:endParaRPr lang="en-US" sz="1250" dirty="0"/>
          </a:p>
        </p:txBody>
      </p:sp>
      <p:sp>
        <p:nvSpPr>
          <p:cNvPr id="14" name="Text 10"/>
          <p:cNvSpPr/>
          <p:nvPr/>
        </p:nvSpPr>
        <p:spPr>
          <a:xfrm>
            <a:off x="2777490" y="2578608"/>
            <a:ext cx="145161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2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¿Qué experiencia pedagógica lo logra mejor?</a:t>
            </a:r>
            <a:endParaRPr lang="en-US" sz="1020" dirty="0"/>
          </a:p>
        </p:txBody>
      </p:sp>
      <p:sp>
        <p:nvSpPr>
          <p:cNvPr id="15" name="Text 11"/>
          <p:cNvSpPr/>
          <p:nvPr/>
        </p:nvSpPr>
        <p:spPr>
          <a:xfrm>
            <a:off x="4384548" y="2148840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→</a:t>
            </a:r>
            <a:endParaRPr lang="en-US" sz="2200" dirty="0"/>
          </a:p>
        </p:txBody>
      </p:sp>
      <p:sp>
        <p:nvSpPr>
          <p:cNvPr id="16" name="Shape 12"/>
          <p:cNvSpPr/>
          <p:nvPr/>
        </p:nvSpPr>
        <p:spPr>
          <a:xfrm>
            <a:off x="4777740" y="1417320"/>
            <a:ext cx="1725930" cy="2057400"/>
          </a:xfrm>
          <a:prstGeom prst="roundRect">
            <a:avLst>
              <a:gd name="adj" fmla="val 3179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5393817" y="1627632"/>
            <a:ext cx="493776" cy="493776"/>
          </a:xfrm>
          <a:prstGeom prst="ellipse">
            <a:avLst/>
          </a:prstGeom>
          <a:solidFill>
            <a:srgbClr val="062A4A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5512323" y="1746138"/>
            <a:ext cx="256764" cy="25676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4869180" y="2267712"/>
            <a:ext cx="15430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 · ¿IA?</a:t>
            </a:r>
            <a:endParaRPr lang="en-US" sz="1250" dirty="0"/>
          </a:p>
        </p:txBody>
      </p:sp>
      <p:sp>
        <p:nvSpPr>
          <p:cNvPr id="20" name="Text 15"/>
          <p:cNvSpPr/>
          <p:nvPr/>
        </p:nvSpPr>
        <p:spPr>
          <a:xfrm>
            <a:off x="4914900" y="2578608"/>
            <a:ext cx="145161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2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¿La IA aporta un valor real a esa estrategia?</a:t>
            </a:r>
            <a:endParaRPr lang="en-US" sz="1020" dirty="0"/>
          </a:p>
        </p:txBody>
      </p:sp>
      <p:sp>
        <p:nvSpPr>
          <p:cNvPr id="21" name="Text 16"/>
          <p:cNvSpPr/>
          <p:nvPr/>
        </p:nvSpPr>
        <p:spPr>
          <a:xfrm>
            <a:off x="6521958" y="2148840"/>
            <a:ext cx="384048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2200" b="1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→</a:t>
            </a:r>
            <a:endParaRPr lang="en-US" sz="2200" dirty="0"/>
          </a:p>
        </p:txBody>
      </p:sp>
      <p:sp>
        <p:nvSpPr>
          <p:cNvPr id="22" name="Shape 17"/>
          <p:cNvSpPr/>
          <p:nvPr/>
        </p:nvSpPr>
        <p:spPr>
          <a:xfrm>
            <a:off x="6915150" y="1417320"/>
            <a:ext cx="1725930" cy="2057400"/>
          </a:xfrm>
          <a:prstGeom prst="roundRect">
            <a:avLst>
              <a:gd name="adj" fmla="val 3179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7531227" y="1627632"/>
            <a:ext cx="493776" cy="493776"/>
          </a:xfrm>
          <a:prstGeom prst="ellipse">
            <a:avLst/>
          </a:prstGeom>
          <a:solidFill>
            <a:srgbClr val="062A4A"/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7649733" y="1746138"/>
            <a:ext cx="256764" cy="256764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7006590" y="2267712"/>
            <a:ext cx="154305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2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 · Evidencia</a:t>
            </a:r>
            <a:endParaRPr lang="en-US" sz="1250" dirty="0"/>
          </a:p>
        </p:txBody>
      </p:sp>
      <p:sp>
        <p:nvSpPr>
          <p:cNvPr id="26" name="Text 20"/>
          <p:cNvSpPr/>
          <p:nvPr/>
        </p:nvSpPr>
        <p:spPr>
          <a:xfrm>
            <a:off x="7052310" y="2578608"/>
            <a:ext cx="1451610" cy="7772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02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¿Funcionó? Medir, ajustar e iterar.</a:t>
            </a:r>
            <a:endParaRPr lang="en-US" sz="1020" dirty="0"/>
          </a:p>
        </p:txBody>
      </p:sp>
      <p:sp>
        <p:nvSpPr>
          <p:cNvPr id="27" name="Shape 21"/>
          <p:cNvSpPr/>
          <p:nvPr/>
        </p:nvSpPr>
        <p:spPr>
          <a:xfrm>
            <a:off x="502920" y="3767328"/>
            <a:ext cx="8138160" cy="868680"/>
          </a:xfrm>
          <a:prstGeom prst="roundRect">
            <a:avLst>
              <a:gd name="adj" fmla="val 6316"/>
            </a:avLst>
          </a:prstGeom>
          <a:solidFill>
            <a:srgbClr val="062A4A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8" name="Text 22"/>
          <p:cNvSpPr/>
          <p:nvPr/>
        </p:nvSpPr>
        <p:spPr>
          <a:xfrm>
            <a:off x="777240" y="3877056"/>
            <a:ext cx="758952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5A8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pregunta nunca es “¿qué hago con ChatGPT?”  </a:t>
            </a:r>
            <a:endParaRPr lang="en-US" sz="1250" dirty="0"/>
          </a:p>
          <a:p>
            <a:pPr indent="0" marL="0">
              <a:buNone/>
            </a:pPr>
            <a:r>
              <a:rPr lang="en-US" sz="125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pregunta es: “¿qué problema de aprendizaje quiero resolver — y la IA me ayuda a resolverlo mejor?”</a:t>
            </a:r>
            <a:endParaRPr lang="en-US" sz="1250" dirty="0"/>
          </a:p>
        </p:txBody>
      </p:sp>
      <p:sp>
        <p:nvSpPr>
          <p:cNvPr id="29" name="Shape 23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30" name="Text 24"/>
          <p:cNvSpPr/>
          <p:nvPr/>
        </p:nvSpPr>
        <p:spPr>
          <a:xfrm>
            <a:off x="804672" y="4809744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1</a:t>
            </a:r>
            <a:endParaRPr lang="en-US" sz="850" dirty="0"/>
          </a:p>
        </p:txBody>
      </p:sp>
      <p:sp>
        <p:nvSpPr>
          <p:cNvPr id="31" name="Text 25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25</a:t>
            </a:r>
            <a:endParaRPr lang="en-US" sz="850" dirty="0"/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6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BLOQUE 03 · NIVELES DE INTEGRACIÓN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¿Qué tan profundo llega el cambio? El modelo SAMR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3291840"/>
            <a:ext cx="1911096" cy="1051560"/>
          </a:xfrm>
          <a:prstGeom prst="rect">
            <a:avLst/>
          </a:prstGeom>
          <a:solidFill>
            <a:srgbClr val="DCEAF7"/>
          </a:solidFill>
          <a:ln/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Text 3"/>
          <p:cNvSpPr/>
          <p:nvPr/>
        </p:nvSpPr>
        <p:spPr>
          <a:xfrm>
            <a:off x="630936" y="3401568"/>
            <a:ext cx="16550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Sustituir</a:t>
            </a:r>
            <a:endParaRPr lang="en-US" sz="1350" dirty="0"/>
          </a:p>
        </p:txBody>
      </p:sp>
      <p:sp>
        <p:nvSpPr>
          <p:cNvPr id="6" name="Text 4"/>
          <p:cNvSpPr/>
          <p:nvPr/>
        </p:nvSpPr>
        <p:spPr>
          <a:xfrm>
            <a:off x="630936" y="3712464"/>
            <a:ext cx="1655064" cy="5029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80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IA hace lo mismo que antes: buscar información.</a:t>
            </a:r>
            <a:endParaRPr lang="en-US" sz="980" dirty="0"/>
          </a:p>
        </p:txBody>
      </p:sp>
      <p:sp>
        <p:nvSpPr>
          <p:cNvPr id="7" name="Text 5"/>
          <p:cNvSpPr/>
          <p:nvPr/>
        </p:nvSpPr>
        <p:spPr>
          <a:xfrm>
            <a:off x="502920" y="4453128"/>
            <a:ext cx="19110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200" kern="0" dirty="0">
                <a:solidFill>
                  <a:srgbClr val="93A6B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MEJORA</a:t>
            </a:r>
            <a:endParaRPr lang="en-US" sz="900" dirty="0"/>
          </a:p>
        </p:txBody>
      </p:sp>
      <p:sp>
        <p:nvSpPr>
          <p:cNvPr id="8" name="Shape 6"/>
          <p:cNvSpPr/>
          <p:nvPr/>
        </p:nvSpPr>
        <p:spPr>
          <a:xfrm>
            <a:off x="2578608" y="2926080"/>
            <a:ext cx="1911096" cy="1417320"/>
          </a:xfrm>
          <a:prstGeom prst="rect">
            <a:avLst/>
          </a:prstGeom>
          <a:solidFill>
            <a:srgbClr val="0B5FA5"/>
          </a:solidFill>
          <a:ln/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9" name="Text 7"/>
          <p:cNvSpPr/>
          <p:nvPr/>
        </p:nvSpPr>
        <p:spPr>
          <a:xfrm>
            <a:off x="2706624" y="3035808"/>
            <a:ext cx="16550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Aumentar</a:t>
            </a:r>
            <a:endParaRPr lang="en-US" sz="1350" dirty="0"/>
          </a:p>
        </p:txBody>
      </p:sp>
      <p:sp>
        <p:nvSpPr>
          <p:cNvPr id="10" name="Text 8"/>
          <p:cNvSpPr/>
          <p:nvPr/>
        </p:nvSpPr>
        <p:spPr>
          <a:xfrm>
            <a:off x="2706624" y="3346704"/>
            <a:ext cx="1655064" cy="8686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8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Mejora funcional: retroalimentación instantánea en un cuestionario.</a:t>
            </a:r>
            <a:endParaRPr lang="en-US" sz="980" dirty="0"/>
          </a:p>
        </p:txBody>
      </p:sp>
      <p:sp>
        <p:nvSpPr>
          <p:cNvPr id="11" name="Text 9"/>
          <p:cNvSpPr/>
          <p:nvPr/>
        </p:nvSpPr>
        <p:spPr>
          <a:xfrm>
            <a:off x="2578608" y="4453128"/>
            <a:ext cx="19110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200" kern="0" dirty="0">
                <a:solidFill>
                  <a:srgbClr val="93A6BC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MEJORA</a:t>
            </a:r>
            <a:endParaRPr lang="en-US" sz="900" dirty="0"/>
          </a:p>
        </p:txBody>
      </p:sp>
      <p:sp>
        <p:nvSpPr>
          <p:cNvPr id="12" name="Shape 10"/>
          <p:cNvSpPr/>
          <p:nvPr/>
        </p:nvSpPr>
        <p:spPr>
          <a:xfrm>
            <a:off x="4654296" y="2468880"/>
            <a:ext cx="1911096" cy="1874520"/>
          </a:xfrm>
          <a:prstGeom prst="rect">
            <a:avLst/>
          </a:prstGeom>
          <a:solidFill>
            <a:srgbClr val="003B71"/>
          </a:solidFill>
          <a:ln/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3" name="Text 11"/>
          <p:cNvSpPr/>
          <p:nvPr/>
        </p:nvSpPr>
        <p:spPr>
          <a:xfrm>
            <a:off x="4782312" y="2578608"/>
            <a:ext cx="16550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Modificar</a:t>
            </a:r>
            <a:endParaRPr lang="en-US" sz="1350" dirty="0"/>
          </a:p>
        </p:txBody>
      </p:sp>
      <p:sp>
        <p:nvSpPr>
          <p:cNvPr id="14" name="Text 12"/>
          <p:cNvSpPr/>
          <p:nvPr/>
        </p:nvSpPr>
        <p:spPr>
          <a:xfrm>
            <a:off x="4782312" y="2889504"/>
            <a:ext cx="1655064" cy="13258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80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La tarea se rediseña: cada equipo entrena y depura su propio modelo.</a:t>
            </a:r>
            <a:endParaRPr lang="en-US" sz="980" dirty="0"/>
          </a:p>
        </p:txBody>
      </p:sp>
      <p:sp>
        <p:nvSpPr>
          <p:cNvPr id="15" name="Text 13"/>
          <p:cNvSpPr/>
          <p:nvPr/>
        </p:nvSpPr>
        <p:spPr>
          <a:xfrm>
            <a:off x="4654296" y="4453128"/>
            <a:ext cx="19110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200" kern="0" dirty="0">
                <a:solidFill>
                  <a:srgbClr val="9A6A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TRANSFORMACIÓN</a:t>
            </a:r>
            <a:endParaRPr lang="en-US" sz="900" dirty="0"/>
          </a:p>
        </p:txBody>
      </p:sp>
      <p:sp>
        <p:nvSpPr>
          <p:cNvPr id="16" name="Shape 14"/>
          <p:cNvSpPr/>
          <p:nvPr/>
        </p:nvSpPr>
        <p:spPr>
          <a:xfrm>
            <a:off x="6729984" y="2011680"/>
            <a:ext cx="1911096" cy="2331720"/>
          </a:xfrm>
          <a:prstGeom prst="rect">
            <a:avLst/>
          </a:prstGeom>
          <a:solidFill>
            <a:srgbClr val="F5A800"/>
          </a:solidFill>
          <a:ln/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7" name="Text 15"/>
          <p:cNvSpPr/>
          <p:nvPr/>
        </p:nvSpPr>
        <p:spPr>
          <a:xfrm>
            <a:off x="6858000" y="2121408"/>
            <a:ext cx="1655064" cy="29260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350" b="1" dirty="0">
                <a:solidFill>
                  <a:srgbClr val="051F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Redefinir</a:t>
            </a:r>
            <a:endParaRPr lang="en-US" sz="1350" dirty="0"/>
          </a:p>
        </p:txBody>
      </p:sp>
      <p:sp>
        <p:nvSpPr>
          <p:cNvPr id="18" name="Text 16"/>
          <p:cNvSpPr/>
          <p:nvPr/>
        </p:nvSpPr>
        <p:spPr>
          <a:xfrm>
            <a:off x="6858000" y="2432304"/>
            <a:ext cx="1655064" cy="178308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80" dirty="0">
                <a:solidFill>
                  <a:srgbClr val="051F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Tareas antes imposibles: un tutor que dialoga con cada estudiante.</a:t>
            </a:r>
            <a:endParaRPr lang="en-US" sz="980" dirty="0"/>
          </a:p>
        </p:txBody>
      </p:sp>
      <p:sp>
        <p:nvSpPr>
          <p:cNvPr id="19" name="Text 17"/>
          <p:cNvSpPr/>
          <p:nvPr/>
        </p:nvSpPr>
        <p:spPr>
          <a:xfrm>
            <a:off x="6729984" y="4453128"/>
            <a:ext cx="1911096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spc="200" kern="0" dirty="0">
                <a:solidFill>
                  <a:srgbClr val="9A6A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TRANSFORMACIÓN</a:t>
            </a:r>
            <a:endParaRPr lang="en-US" sz="900" dirty="0"/>
          </a:p>
        </p:txBody>
      </p:sp>
      <p:sp>
        <p:nvSpPr>
          <p:cNvPr id="20" name="Text 18"/>
          <p:cNvSpPr/>
          <p:nvPr/>
        </p:nvSpPr>
        <p:spPr>
          <a:xfrm>
            <a:off x="4983480" y="1078992"/>
            <a:ext cx="365760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i="1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Puentedura (2006), aplicado a la IA en ciencias</a:t>
            </a:r>
            <a:endParaRPr lang="en-US" sz="850" dirty="0"/>
          </a:p>
        </p:txBody>
      </p:sp>
      <p:sp>
        <p:nvSpPr>
          <p:cNvPr id="21" name="Shape 19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2" name="Text 20"/>
          <p:cNvSpPr/>
          <p:nvPr/>
        </p:nvSpPr>
        <p:spPr>
          <a:xfrm>
            <a:off x="804672" y="4809744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1</a:t>
            </a:r>
            <a:endParaRPr lang="en-US" sz="850" dirty="0"/>
          </a:p>
        </p:txBody>
      </p:sp>
      <p:sp>
        <p:nvSpPr>
          <p:cNvPr id="23" name="Text 21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26</a:t>
            </a:r>
            <a:endParaRPr lang="en-US" sz="850" dirty="0"/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7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MANOS A LA OBRA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Laboratorio: Mi primer modelo de IA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2651760" cy="3246120"/>
          </a:xfrm>
          <a:prstGeom prst="roundRect">
            <a:avLst>
              <a:gd name="adj" fmla="val 2069"/>
            </a:avLst>
          </a:prstGeom>
          <a:solidFill>
            <a:srgbClr val="062A4A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31520" y="1627632"/>
            <a:ext cx="512064" cy="512064"/>
          </a:xfrm>
          <a:prstGeom prst="ellipse">
            <a:avLst/>
          </a:prstGeom>
          <a:solidFill>
            <a:srgbClr val="0B5FA5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54415" y="1750527"/>
            <a:ext cx="266273" cy="266273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31520" y="2286000"/>
            <a:ext cx="2194560" cy="5486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6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Teachable Machine</a:t>
            </a:r>
            <a:endParaRPr lang="en-US" sz="1600" dirty="0"/>
          </a:p>
        </p:txBody>
      </p:sp>
      <p:sp>
        <p:nvSpPr>
          <p:cNvPr id="8" name="Text 5"/>
          <p:cNvSpPr/>
          <p:nvPr/>
        </p:nvSpPr>
        <p:spPr>
          <a:xfrm>
            <a:off x="731520" y="2880360"/>
            <a:ext cx="2194560" cy="7315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dirty="0">
                <a:solidFill>
                  <a:srgbClr val="DCEAF7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Entrena un modelo de IA sin escribir una sola línea de código.</a:t>
            </a:r>
            <a:endParaRPr lang="en-US" sz="1100" dirty="0"/>
          </a:p>
        </p:txBody>
      </p:sp>
      <p:sp>
        <p:nvSpPr>
          <p:cNvPr id="9" name="Shape 6"/>
          <p:cNvSpPr/>
          <p:nvPr/>
        </p:nvSpPr>
        <p:spPr>
          <a:xfrm>
            <a:off x="731520" y="3749040"/>
            <a:ext cx="2194560" cy="457200"/>
          </a:xfrm>
          <a:prstGeom prst="roundRect">
            <a:avLst>
              <a:gd name="adj" fmla="val 16000"/>
            </a:avLst>
          </a:prstGeom>
          <a:solidFill>
            <a:srgbClr val="F5A800"/>
          </a:solidFill>
          <a:ln/>
        </p:spPr>
      </p:sp>
      <p:sp>
        <p:nvSpPr>
          <p:cNvPr id="10" name="Text 7"/>
          <p:cNvSpPr/>
          <p:nvPr/>
        </p:nvSpPr>
        <p:spPr>
          <a:xfrm>
            <a:off x="731520" y="3749040"/>
            <a:ext cx="21945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900" b="1" dirty="0">
                <a:solidFill>
                  <a:srgbClr val="051F38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teachablemachine.withgoogle.com</a:t>
            </a:r>
            <a:endParaRPr lang="en-US" sz="900" dirty="0"/>
          </a:p>
        </p:txBody>
      </p:sp>
      <p:sp>
        <p:nvSpPr>
          <p:cNvPr id="11" name="Shape 8"/>
          <p:cNvSpPr/>
          <p:nvPr/>
        </p:nvSpPr>
        <p:spPr>
          <a:xfrm>
            <a:off x="3429000" y="1371600"/>
            <a:ext cx="521208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2" name="Shape 9"/>
          <p:cNvSpPr/>
          <p:nvPr/>
        </p:nvSpPr>
        <p:spPr>
          <a:xfrm>
            <a:off x="3611880" y="1527048"/>
            <a:ext cx="402336" cy="402336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13" name="Text 10"/>
          <p:cNvSpPr/>
          <p:nvPr/>
        </p:nvSpPr>
        <p:spPr>
          <a:xfrm>
            <a:off x="3611880" y="1527048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51F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1</a:t>
            </a:r>
            <a:endParaRPr lang="en-US" sz="1500" dirty="0"/>
          </a:p>
        </p:txBody>
      </p:sp>
      <p:sp>
        <p:nvSpPr>
          <p:cNvPr id="14" name="Text 11"/>
          <p:cNvSpPr/>
          <p:nvPr/>
        </p:nvSpPr>
        <p:spPr>
          <a:xfrm>
            <a:off x="4160520" y="1444752"/>
            <a:ext cx="4297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Elige 2 o 3 categorías científicas</a:t>
            </a:r>
            <a:endParaRPr lang="en-US" sz="115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Tipos de hojas, minerales, células, montajes de laboratorio…</a:t>
            </a:r>
            <a:endParaRPr lang="en-US" sz="1150" dirty="0"/>
          </a:p>
        </p:txBody>
      </p:sp>
      <p:sp>
        <p:nvSpPr>
          <p:cNvPr id="15" name="Shape 12"/>
          <p:cNvSpPr/>
          <p:nvPr/>
        </p:nvSpPr>
        <p:spPr>
          <a:xfrm>
            <a:off x="3429000" y="2221992"/>
            <a:ext cx="521208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6" name="Shape 13"/>
          <p:cNvSpPr/>
          <p:nvPr/>
        </p:nvSpPr>
        <p:spPr>
          <a:xfrm>
            <a:off x="3611880" y="2377440"/>
            <a:ext cx="402336" cy="402336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17" name="Text 14"/>
          <p:cNvSpPr/>
          <p:nvPr/>
        </p:nvSpPr>
        <p:spPr>
          <a:xfrm>
            <a:off x="3611880" y="2377440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51F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2</a:t>
            </a:r>
            <a:endParaRPr lang="en-US" sz="1500" dirty="0"/>
          </a:p>
        </p:txBody>
      </p:sp>
      <p:sp>
        <p:nvSpPr>
          <p:cNvPr id="18" name="Text 15"/>
          <p:cNvSpPr/>
          <p:nvPr/>
        </p:nvSpPr>
        <p:spPr>
          <a:xfrm>
            <a:off x="4160520" y="2295144"/>
            <a:ext cx="4297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Recolecta ejemplos</a:t>
            </a:r>
            <a:endParaRPr lang="en-US" sz="115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 la cámara o con imágenes: 20 a 30 por categoría.</a:t>
            </a:r>
            <a:endParaRPr lang="en-US" sz="1150" dirty="0"/>
          </a:p>
        </p:txBody>
      </p:sp>
      <p:sp>
        <p:nvSpPr>
          <p:cNvPr id="19" name="Shape 16"/>
          <p:cNvSpPr/>
          <p:nvPr/>
        </p:nvSpPr>
        <p:spPr>
          <a:xfrm>
            <a:off x="3429000" y="3072384"/>
            <a:ext cx="521208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0" name="Shape 17"/>
          <p:cNvSpPr/>
          <p:nvPr/>
        </p:nvSpPr>
        <p:spPr>
          <a:xfrm>
            <a:off x="3611880" y="3227832"/>
            <a:ext cx="402336" cy="402336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21" name="Text 18"/>
          <p:cNvSpPr/>
          <p:nvPr/>
        </p:nvSpPr>
        <p:spPr>
          <a:xfrm>
            <a:off x="3611880" y="3227832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51F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3</a:t>
            </a:r>
            <a:endParaRPr lang="en-US" sz="1500" dirty="0"/>
          </a:p>
        </p:txBody>
      </p:sp>
      <p:sp>
        <p:nvSpPr>
          <p:cNvPr id="22" name="Text 19"/>
          <p:cNvSpPr/>
          <p:nvPr/>
        </p:nvSpPr>
        <p:spPr>
          <a:xfrm>
            <a:off x="4160520" y="3145536"/>
            <a:ext cx="4297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Entrena y prueba</a:t>
            </a:r>
            <a:endParaRPr lang="en-US" sz="115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Observa la confianza del modelo y ponlo en aprietos.</a:t>
            </a:r>
            <a:endParaRPr lang="en-US" sz="1150" dirty="0"/>
          </a:p>
        </p:txBody>
      </p:sp>
      <p:sp>
        <p:nvSpPr>
          <p:cNvPr id="23" name="Shape 20"/>
          <p:cNvSpPr/>
          <p:nvPr/>
        </p:nvSpPr>
        <p:spPr>
          <a:xfrm>
            <a:off x="3429000" y="3922776"/>
            <a:ext cx="5212080" cy="713232"/>
          </a:xfrm>
          <a:prstGeom prst="roundRect">
            <a:avLst>
              <a:gd name="adj" fmla="val 7692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4" name="Shape 21"/>
          <p:cNvSpPr/>
          <p:nvPr/>
        </p:nvSpPr>
        <p:spPr>
          <a:xfrm>
            <a:off x="3611880" y="4078224"/>
            <a:ext cx="402336" cy="402336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25" name="Text 22"/>
          <p:cNvSpPr/>
          <p:nvPr/>
        </p:nvSpPr>
        <p:spPr>
          <a:xfrm>
            <a:off x="3611880" y="4078224"/>
            <a:ext cx="402336" cy="40233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buNone/>
            </a:pPr>
            <a:r>
              <a:rPr lang="en-US" sz="1500" b="1" dirty="0">
                <a:solidFill>
                  <a:srgbClr val="051F38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4</a:t>
            </a:r>
            <a:endParaRPr lang="en-US" sz="1500" dirty="0"/>
          </a:p>
        </p:txBody>
      </p:sp>
      <p:sp>
        <p:nvSpPr>
          <p:cNvPr id="26" name="Text 23"/>
          <p:cNvSpPr/>
          <p:nvPr/>
        </p:nvSpPr>
        <p:spPr>
          <a:xfrm>
            <a:off x="4160520" y="3995928"/>
            <a:ext cx="4297680" cy="60350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50" b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Discute en plenaria</a:t>
            </a:r>
            <a:endParaRPr lang="en-US" sz="1150" dirty="0"/>
          </a:p>
          <a:p>
            <a:pPr indent="0" marL="0">
              <a:buNone/>
            </a:pPr>
            <a:r>
              <a:rPr lang="en-US" sz="103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¿Cómo aprendió? ¿Cuándo falla? ¿Qué sesgos adquirió?</a:t>
            </a:r>
            <a:endParaRPr lang="en-US" sz="1150" dirty="0"/>
          </a:p>
        </p:txBody>
      </p:sp>
      <p:sp>
        <p:nvSpPr>
          <p:cNvPr id="27" name="Shape 24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8" name="Text 25"/>
          <p:cNvSpPr/>
          <p:nvPr/>
        </p:nvSpPr>
        <p:spPr>
          <a:xfrm>
            <a:off x="804672" y="4809744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1</a:t>
            </a:r>
            <a:endParaRPr lang="en-US" sz="850" dirty="0"/>
          </a:p>
        </p:txBody>
      </p:sp>
      <p:sp>
        <p:nvSpPr>
          <p:cNvPr id="29" name="Text 26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27</a:t>
            </a:r>
            <a:endParaRPr lang="en-US" sz="850" dirty="0"/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8">
    <p:bg>
      <p:bgPr>
        <a:solidFill>
          <a:srgbClr val="F7FAFD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0"/>
          <p:cNvSpPr/>
          <p:nvPr/>
        </p:nvSpPr>
        <p:spPr>
          <a:xfrm>
            <a:off x="502920" y="292608"/>
            <a:ext cx="813816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b="1" spc="250" kern="0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DESPUÉS DE LA SESIÓN</a:t>
            </a:r>
            <a:endParaRPr lang="en-US" sz="1050" dirty="0"/>
          </a:p>
        </p:txBody>
      </p:sp>
      <p:sp>
        <p:nvSpPr>
          <p:cNvPr id="3" name="Text 1"/>
          <p:cNvSpPr/>
          <p:nvPr/>
        </p:nvSpPr>
        <p:spPr>
          <a:xfrm>
            <a:off x="502920" y="548640"/>
            <a:ext cx="8138160" cy="65836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2600" b="1" dirty="0">
                <a:solidFill>
                  <a:srgbClr val="062A4A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Trabajo autónomo y lecturas</a:t>
            </a:r>
            <a:endParaRPr lang="en-US" sz="2600" dirty="0"/>
          </a:p>
        </p:txBody>
      </p:sp>
      <p:sp>
        <p:nvSpPr>
          <p:cNvPr id="4" name="Shape 2"/>
          <p:cNvSpPr/>
          <p:nvPr/>
        </p:nvSpPr>
        <p:spPr>
          <a:xfrm>
            <a:off x="502920" y="1371600"/>
            <a:ext cx="2590800" cy="2103120"/>
          </a:xfrm>
          <a:prstGeom prst="roundRect">
            <a:avLst>
              <a:gd name="adj" fmla="val 2609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5" name="Shape 3"/>
          <p:cNvSpPr/>
          <p:nvPr/>
        </p:nvSpPr>
        <p:spPr>
          <a:xfrm>
            <a:off x="704088" y="1572768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6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805038" y="1673718"/>
            <a:ext cx="218724" cy="218724"/>
          </a:xfrm>
          <a:prstGeom prst="rect">
            <a:avLst/>
          </a:prstGeom>
        </p:spPr>
      </p:pic>
      <p:sp>
        <p:nvSpPr>
          <p:cNvPr id="7" name="Text 4"/>
          <p:cNvSpPr/>
          <p:nvPr/>
        </p:nvSpPr>
        <p:spPr>
          <a:xfrm>
            <a:off x="704088" y="2121408"/>
            <a:ext cx="21884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Adell &amp; Castañeda (2012)</a:t>
            </a:r>
            <a:endParaRPr lang="en-US" sz="1150" dirty="0"/>
          </a:p>
        </p:txBody>
      </p:sp>
      <p:sp>
        <p:nvSpPr>
          <p:cNvPr id="8" name="Text 5"/>
          <p:cNvSpPr/>
          <p:nvPr/>
        </p:nvSpPr>
        <p:spPr>
          <a:xfrm>
            <a:off x="704088" y="2414016"/>
            <a:ext cx="21884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i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Tecnologías emergentes, ¿pedagogías emergentes?</a:t>
            </a:r>
            <a:endParaRPr lang="en-US" sz="1100" dirty="0"/>
          </a:p>
        </p:txBody>
      </p:sp>
      <p:sp>
        <p:nvSpPr>
          <p:cNvPr id="9" name="Text 6"/>
          <p:cNvSpPr/>
          <p:nvPr/>
        </p:nvSpPr>
        <p:spPr>
          <a:xfrm>
            <a:off x="704088" y="2999232"/>
            <a:ext cx="218846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8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El marco de innovación que usamos hoy.</a:t>
            </a:r>
            <a:endParaRPr lang="en-US" sz="980" dirty="0"/>
          </a:p>
        </p:txBody>
      </p:sp>
      <p:sp>
        <p:nvSpPr>
          <p:cNvPr id="10" name="Shape 7"/>
          <p:cNvSpPr/>
          <p:nvPr/>
        </p:nvSpPr>
        <p:spPr>
          <a:xfrm>
            <a:off x="3276600" y="1371600"/>
            <a:ext cx="2590800" cy="2103120"/>
          </a:xfrm>
          <a:prstGeom prst="roundRect">
            <a:avLst>
              <a:gd name="adj" fmla="val 2609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1" name="Shape 8"/>
          <p:cNvSpPr/>
          <p:nvPr/>
        </p:nvSpPr>
        <p:spPr>
          <a:xfrm>
            <a:off x="3477768" y="1572768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2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3578718" y="1673718"/>
            <a:ext cx="218724" cy="218724"/>
          </a:xfrm>
          <a:prstGeom prst="rect">
            <a:avLst/>
          </a:prstGeom>
        </p:spPr>
      </p:pic>
      <p:sp>
        <p:nvSpPr>
          <p:cNvPr id="13" name="Text 9"/>
          <p:cNvSpPr/>
          <p:nvPr/>
        </p:nvSpPr>
        <p:spPr>
          <a:xfrm>
            <a:off x="3477768" y="2121408"/>
            <a:ext cx="21884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Luckin (2018)</a:t>
            </a:r>
            <a:endParaRPr lang="en-US" sz="1150" dirty="0"/>
          </a:p>
        </p:txBody>
      </p:sp>
      <p:sp>
        <p:nvSpPr>
          <p:cNvPr id="14" name="Text 10"/>
          <p:cNvSpPr/>
          <p:nvPr/>
        </p:nvSpPr>
        <p:spPr>
          <a:xfrm>
            <a:off x="3477768" y="2414016"/>
            <a:ext cx="21884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i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Machine Learning and Human Intelligence</a:t>
            </a:r>
            <a:endParaRPr lang="en-US" sz="1100" dirty="0"/>
          </a:p>
        </p:txBody>
      </p:sp>
      <p:sp>
        <p:nvSpPr>
          <p:cNvPr id="15" name="Text 11"/>
          <p:cNvSpPr/>
          <p:nvPr/>
        </p:nvSpPr>
        <p:spPr>
          <a:xfrm>
            <a:off x="3477768" y="2999232"/>
            <a:ext cx="218846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8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Qué puede (y no puede) aprender una máquina.</a:t>
            </a:r>
            <a:endParaRPr lang="en-US" sz="980" dirty="0"/>
          </a:p>
        </p:txBody>
      </p:sp>
      <p:sp>
        <p:nvSpPr>
          <p:cNvPr id="16" name="Shape 12"/>
          <p:cNvSpPr/>
          <p:nvPr/>
        </p:nvSpPr>
        <p:spPr>
          <a:xfrm>
            <a:off x="6050280" y="1371600"/>
            <a:ext cx="2590800" cy="2103120"/>
          </a:xfrm>
          <a:prstGeom prst="roundRect">
            <a:avLst>
              <a:gd name="adj" fmla="val 2609"/>
            </a:avLst>
          </a:prstGeom>
          <a:solidFill>
            <a:srgbClr val="FFFFFF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17" name="Shape 13"/>
          <p:cNvSpPr/>
          <p:nvPr/>
        </p:nvSpPr>
        <p:spPr>
          <a:xfrm>
            <a:off x="6251448" y="1572768"/>
            <a:ext cx="420624" cy="420624"/>
          </a:xfrm>
          <a:prstGeom prst="ellipse">
            <a:avLst/>
          </a:prstGeom>
          <a:solidFill>
            <a:srgbClr val="EEF5FC"/>
          </a:solidFill>
          <a:ln/>
        </p:spPr>
      </p:sp>
      <p:pic>
        <p:nvPicPr>
          <p:cNvPr id="18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352398" y="1673718"/>
            <a:ext cx="218724" cy="218724"/>
          </a:xfrm>
          <a:prstGeom prst="rect">
            <a:avLst/>
          </a:prstGeom>
        </p:spPr>
      </p:pic>
      <p:sp>
        <p:nvSpPr>
          <p:cNvPr id="19" name="Text 14"/>
          <p:cNvSpPr/>
          <p:nvPr/>
        </p:nvSpPr>
        <p:spPr>
          <a:xfrm>
            <a:off x="6251448" y="2121408"/>
            <a:ext cx="2188464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50" b="1" dirty="0">
                <a:solidFill>
                  <a:srgbClr val="0B5FA5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Holmes, Bialik &amp; Fadel (2019)</a:t>
            </a:r>
            <a:endParaRPr lang="en-US" sz="1150" dirty="0"/>
          </a:p>
        </p:txBody>
      </p:sp>
      <p:sp>
        <p:nvSpPr>
          <p:cNvPr id="20" name="Text 15"/>
          <p:cNvSpPr/>
          <p:nvPr/>
        </p:nvSpPr>
        <p:spPr>
          <a:xfrm>
            <a:off x="6251448" y="2414016"/>
            <a:ext cx="2188464" cy="56692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1100" b="1" i="1" dirty="0">
                <a:solidFill>
                  <a:srgbClr val="062A4A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Artificial Intelligence in Education</a:t>
            </a:r>
            <a:endParaRPr lang="en-US" sz="1100" dirty="0"/>
          </a:p>
        </p:txBody>
      </p:sp>
      <p:sp>
        <p:nvSpPr>
          <p:cNvPr id="21" name="Text 16"/>
          <p:cNvSpPr/>
          <p:nvPr/>
        </p:nvSpPr>
        <p:spPr>
          <a:xfrm>
            <a:off x="6251448" y="2999232"/>
            <a:ext cx="2188464" cy="4114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indent="0" marL="0">
              <a:buNone/>
            </a:pPr>
            <a:r>
              <a:rPr lang="en-US" sz="980" dirty="0">
                <a:solidFill>
                  <a:srgbClr val="55677D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Promesas e implicaciones para enseñar y aprender.</a:t>
            </a:r>
            <a:endParaRPr lang="en-US" sz="980" dirty="0"/>
          </a:p>
        </p:txBody>
      </p:sp>
      <p:sp>
        <p:nvSpPr>
          <p:cNvPr id="22" name="Shape 17"/>
          <p:cNvSpPr/>
          <p:nvPr/>
        </p:nvSpPr>
        <p:spPr>
          <a:xfrm>
            <a:off x="502920" y="3703320"/>
            <a:ext cx="8138160" cy="914400"/>
          </a:xfrm>
          <a:prstGeom prst="roundRect">
            <a:avLst>
              <a:gd name="adj" fmla="val 6000"/>
            </a:avLst>
          </a:prstGeom>
          <a:solidFill>
            <a:srgbClr val="FFF3D6"/>
          </a:solidFill>
          <a:ln w="9525">
            <a:solidFill>
              <a:srgbClr val="E3EBF4"/>
            </a:solidFill>
            <a:prstDash val="solid"/>
          </a:ln>
          <a:effectLst>
            <a:outerShdw sx="100000" sy="100000" kx="0" ky="0" algn="bl" rotWithShape="0" blurRad="76200" dist="12700" dir="8100000">
              <a:srgbClr val="0A2540">
                <a:alpha val="10000"/>
              </a:srgbClr>
            </a:outerShdw>
          </a:effectLst>
        </p:spPr>
      </p:sp>
      <p:sp>
        <p:nvSpPr>
          <p:cNvPr id="23" name="Shape 18"/>
          <p:cNvSpPr/>
          <p:nvPr/>
        </p:nvSpPr>
        <p:spPr>
          <a:xfrm>
            <a:off x="713232" y="3931920"/>
            <a:ext cx="457200" cy="457200"/>
          </a:xfrm>
          <a:prstGeom prst="ellipse">
            <a:avLst/>
          </a:prstGeom>
          <a:solidFill>
            <a:srgbClr val="F5A800"/>
          </a:solidFill>
          <a:ln/>
        </p:spPr>
      </p:sp>
      <p:pic>
        <p:nvPicPr>
          <p:cNvPr id="24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822960" y="4041648"/>
            <a:ext cx="237744" cy="237744"/>
          </a:xfrm>
          <a:prstGeom prst="rect">
            <a:avLst/>
          </a:prstGeom>
        </p:spPr>
      </p:pic>
      <p:sp>
        <p:nvSpPr>
          <p:cNvPr id="25" name="Text 19"/>
          <p:cNvSpPr/>
          <p:nvPr/>
        </p:nvSpPr>
        <p:spPr>
          <a:xfrm>
            <a:off x="1325880" y="3822192"/>
            <a:ext cx="7178040" cy="6858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00" b="1" dirty="0">
                <a:solidFill>
                  <a:srgbClr val="9A6A0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Consigna para la Sesión 2:  </a:t>
            </a:r>
            <a:pPr indent="0" marL="0">
              <a:buNone/>
            </a:pPr>
            <a:r>
              <a:rPr lang="en-US" sz="1200" dirty="0">
                <a:solidFill>
                  <a:srgbClr val="10243B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identifica en tu aula un problema de aprendizaje concreto que valga la pena resolver con apoyo de IA. Tráelo por escrito: será la materia prima del próximo taller.</a:t>
            </a:r>
            <a:endParaRPr lang="en-US" sz="1200" dirty="0"/>
          </a:p>
        </p:txBody>
      </p:sp>
      <p:sp>
        <p:nvSpPr>
          <p:cNvPr id="26" name="Shape 20"/>
          <p:cNvSpPr/>
          <p:nvPr/>
        </p:nvSpPr>
        <p:spPr>
          <a:xfrm>
            <a:off x="502920" y="4901184"/>
            <a:ext cx="237744" cy="36576"/>
          </a:xfrm>
          <a:prstGeom prst="rect">
            <a:avLst/>
          </a:prstGeom>
          <a:solidFill>
            <a:srgbClr val="F5A800"/>
          </a:solidFill>
          <a:ln/>
        </p:spPr>
      </p:sp>
      <p:sp>
        <p:nvSpPr>
          <p:cNvPr id="27" name="Text 21"/>
          <p:cNvSpPr/>
          <p:nvPr/>
        </p:nvSpPr>
        <p:spPr>
          <a:xfrm>
            <a:off x="804672" y="4809744"/>
            <a:ext cx="493776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Módulo 9 · Innovación e IA en la Educación Científica · Sesión 1</a:t>
            </a:r>
            <a:endParaRPr lang="en-US" sz="850" dirty="0"/>
          </a:p>
        </p:txBody>
      </p:sp>
      <p:sp>
        <p:nvSpPr>
          <p:cNvPr id="28" name="Text 22"/>
          <p:cNvSpPr/>
          <p:nvPr/>
        </p:nvSpPr>
        <p:spPr>
          <a:xfrm>
            <a:off x="7315200" y="4809744"/>
            <a:ext cx="1325880" cy="219456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buNone/>
            </a:pPr>
            <a:r>
              <a:rPr lang="en-US" sz="850" dirty="0">
                <a:solidFill>
                  <a:srgbClr val="93A6BC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UTP · 28</a:t>
            </a:r>
            <a:endParaRPr lang="en-US" sz="850" dirty="0"/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9">
    <p:bg>
      <p:bgPr>
        <a:solidFill>
          <a:srgbClr val="062A4A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hape 0"/>
          <p:cNvSpPr/>
          <p:nvPr/>
        </p:nvSpPr>
        <p:spPr>
          <a:xfrm>
            <a:off x="6903720" y="-1417320"/>
            <a:ext cx="4206240" cy="4206240"/>
          </a:xfrm>
          <a:prstGeom prst="ellipse">
            <a:avLst/>
          </a:prstGeom>
          <a:solidFill>
            <a:srgbClr val="062A4A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3" name="Shape 1"/>
          <p:cNvSpPr/>
          <p:nvPr/>
        </p:nvSpPr>
        <p:spPr>
          <a:xfrm>
            <a:off x="7635240" y="-685800"/>
            <a:ext cx="2743200" cy="2743200"/>
          </a:xfrm>
          <a:prstGeom prst="ellipse">
            <a:avLst/>
          </a:prstGeom>
          <a:solidFill>
            <a:srgbClr val="062A4A"/>
          </a:solidFill>
          <a:ln w="12700">
            <a:solidFill>
              <a:srgbClr val="5B8DC0"/>
            </a:solidFill>
            <a:prstDash val="solid"/>
          </a:ln>
        </p:spPr>
      </p:sp>
      <p:sp>
        <p:nvSpPr>
          <p:cNvPr id="4" name="Shape 2"/>
          <p:cNvSpPr/>
          <p:nvPr/>
        </p:nvSpPr>
        <p:spPr>
          <a:xfrm>
            <a:off x="8275320" y="0"/>
            <a:ext cx="1005840" cy="1005840"/>
          </a:xfrm>
          <a:prstGeom prst="ellipse">
            <a:avLst/>
          </a:prstGeom>
          <a:solidFill>
            <a:srgbClr val="F5A800"/>
          </a:solidFill>
          <a:ln/>
        </p:spPr>
      </p:sp>
      <p:sp>
        <p:nvSpPr>
          <p:cNvPr id="5" name="Text 3"/>
          <p:cNvSpPr/>
          <p:nvPr/>
        </p:nvSpPr>
        <p:spPr>
          <a:xfrm>
            <a:off x="530352" y="960120"/>
            <a:ext cx="54864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100" b="1" spc="300" kern="0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PARA LLEVARSE DE LA SESIÓN 1</a:t>
            </a:r>
            <a:endParaRPr lang="en-US" sz="1100" dirty="0"/>
          </a:p>
        </p:txBody>
      </p:sp>
      <p:sp>
        <p:nvSpPr>
          <p:cNvPr id="6" name="Text 4"/>
          <p:cNvSpPr/>
          <p:nvPr/>
        </p:nvSpPr>
        <p:spPr>
          <a:xfrm>
            <a:off x="502920" y="1371600"/>
            <a:ext cx="6675120" cy="146304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3000" b="1" dirty="0">
                <a:solidFill>
                  <a:srgbClr val="FFFFFF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La innovación no vive en la herramienta: vive en la práctica que la piensa.</a:t>
            </a:r>
            <a:endParaRPr lang="en-US" sz="3000" dirty="0"/>
          </a:p>
        </p:txBody>
      </p:sp>
      <p:sp>
        <p:nvSpPr>
          <p:cNvPr id="7" name="Shape 5"/>
          <p:cNvSpPr/>
          <p:nvPr/>
        </p:nvSpPr>
        <p:spPr>
          <a:xfrm>
            <a:off x="530352" y="3154680"/>
            <a:ext cx="5394960" cy="914400"/>
          </a:xfrm>
          <a:prstGeom prst="roundRect">
            <a:avLst>
              <a:gd name="adj" fmla="val 8000"/>
            </a:avLst>
          </a:prstGeom>
          <a:solidFill>
            <a:srgbClr val="003B71"/>
          </a:solidFill>
          <a:ln w="12700">
            <a:solidFill>
              <a:srgbClr val="0B5FA5"/>
            </a:solidFill>
            <a:prstDash val="solid"/>
          </a:ln>
        </p:spPr>
      </p:sp>
      <p:sp>
        <p:nvSpPr>
          <p:cNvPr id="8" name="Text 6"/>
          <p:cNvSpPr/>
          <p:nvPr/>
        </p:nvSpPr>
        <p:spPr>
          <a:xfrm>
            <a:off x="777240" y="3291840"/>
            <a:ext cx="2743200" cy="23774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950" b="1" spc="200" kern="0" dirty="0">
                <a:solidFill>
                  <a:srgbClr val="F5A800"/>
                </a:solidFill>
                <a:latin typeface="Trebuchet MS" pitchFamily="34" charset="0"/>
                <a:ea typeface="Trebuchet MS" pitchFamily="34" charset="-122"/>
                <a:cs typeface="Trebuchet MS" pitchFamily="34" charset="-120"/>
              </a:rPr>
              <a:t>PRÓXIMA SESIÓN</a:t>
            </a:r>
            <a:endParaRPr lang="en-US" sz="950" dirty="0"/>
          </a:p>
        </p:txBody>
      </p:sp>
      <p:sp>
        <p:nvSpPr>
          <p:cNvPr id="9" name="Text 7"/>
          <p:cNvSpPr/>
          <p:nvPr/>
        </p:nvSpPr>
        <p:spPr>
          <a:xfrm>
            <a:off x="777240" y="3547872"/>
            <a:ext cx="4937760" cy="4572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250" b="1" dirty="0">
                <a:solidFill>
                  <a:srgbClr val="FFFFFF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Sesión 2 · Herramientas emergentes para la enseñanza de las ciencias</a:t>
            </a:r>
            <a:endParaRPr lang="en-US" sz="1250" dirty="0"/>
          </a:p>
        </p:txBody>
      </p:sp>
      <p:sp>
        <p:nvSpPr>
          <p:cNvPr id="10" name="Text 8"/>
          <p:cNvSpPr/>
          <p:nvPr/>
        </p:nvSpPr>
        <p:spPr>
          <a:xfrm>
            <a:off x="530352" y="4526280"/>
            <a:ext cx="7315200" cy="27432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indent="0" marL="0">
              <a:buNone/>
            </a:pPr>
            <a:r>
              <a:rPr lang="en-US" sz="1050" dirty="0">
                <a:solidFill>
                  <a:srgbClr val="5B8DC0"/>
                </a:solidFill>
                <a:latin typeface="Calibri" pitchFamily="34" charset="0"/>
                <a:ea typeface="Calibri" pitchFamily="34" charset="-122"/>
                <a:cs typeface="Calibri" pitchFamily="34" charset="-120"/>
              </a:rPr>
              <a:t>PhD. Álvaro Cárdenas Orozco  ·  alvaro.cardenas.orozco@gmail.com  ·  Universidad Tecnológica de Pereira</a:t>
            </a:r>
            <a:endParaRPr lang="en-US" sz="105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29</Slides>
  <Notes>29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29</vt:i4>
      </vt:variant>
    </vt:vector>
  </HeadingPairs>
  <TitlesOfParts>
    <vt:vector size="32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  <vt:lpstr>Slide 21</vt:lpstr>
      <vt:lpstr>Slide 22</vt:lpstr>
      <vt:lpstr>Slide 23</vt:lpstr>
      <vt:lpstr>Slide 24</vt:lpstr>
      <vt:lpstr>Slide 25</vt:lpstr>
      <vt:lpstr>Slide 26</vt:lpstr>
      <vt:lpstr>Slide 27</vt:lpstr>
      <vt:lpstr>Slide 28</vt:lpstr>
      <vt:lpstr>Slide 29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Sesión 1 · Fundamentos conceptuales de la innovación y la IA en educación</dc:title>
  <dc:subject>PptxGenJS Presentation</dc:subject>
  <dc:creator>PhD. Álvaro Cárdenas Orozco</dc:creator>
  <cp:lastModifiedBy>PhD. Álvaro Cárdenas Orozco</cp:lastModifiedBy>
  <cp:revision>1</cp:revision>
  <dcterms:created xsi:type="dcterms:W3CDTF">2026-06-12T20:11:07Z</dcterms:created>
  <dcterms:modified xsi:type="dcterms:W3CDTF">2026-06-12T20:11:07Z</dcterms:modified>
</cp:coreProperties>
</file>