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notesMasterIdLst>
    <p:notesMasterId r:id="rId2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image" Target="../media/image-20-7.png"/><Relationship Id="rId8" Type="http://schemas.openxmlformats.org/officeDocument/2006/relationships/image" Target="../media/image-2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6793992" y="877824"/>
            <a:ext cx="1124712" cy="24688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918704" y="877824"/>
            <a:ext cx="694944" cy="694944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793992" y="1124712"/>
            <a:ext cx="502920" cy="1143000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 flipV="1">
            <a:off x="7296912" y="1572768"/>
            <a:ext cx="1316736" cy="694944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296912" y="2267712"/>
            <a:ext cx="1060704" cy="512064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flipV="1">
            <a:off x="8357616" y="1572768"/>
            <a:ext cx="256032" cy="120700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flipV="1">
            <a:off x="6880860" y="2267712"/>
            <a:ext cx="416052" cy="122986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80860" y="3497580"/>
            <a:ext cx="1129284" cy="672084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flipV="1">
            <a:off x="8010144" y="2779776"/>
            <a:ext cx="347472" cy="138988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010144" y="3671316"/>
            <a:ext cx="690372" cy="49834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357616" y="2779776"/>
            <a:ext cx="342900" cy="891540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720840" y="1051560"/>
            <a:ext cx="146304" cy="146304"/>
          </a:xfrm>
          <a:prstGeom prst="ellipse">
            <a:avLst/>
          </a:prstGeom>
          <a:solidFill>
            <a:srgbClr val="5B8DC0"/>
          </a:solidFill>
          <a:ln/>
        </p:spPr>
      </p:sp>
      <p:sp>
        <p:nvSpPr>
          <p:cNvPr id="14" name="Shape 12"/>
          <p:cNvSpPr/>
          <p:nvPr/>
        </p:nvSpPr>
        <p:spPr>
          <a:xfrm>
            <a:off x="7818120" y="777240"/>
            <a:ext cx="201168" cy="201168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5" name="Shape 13"/>
          <p:cNvSpPr/>
          <p:nvPr/>
        </p:nvSpPr>
        <p:spPr>
          <a:xfrm>
            <a:off x="8549640" y="1508760"/>
            <a:ext cx="128016" cy="128016"/>
          </a:xfrm>
          <a:prstGeom prst="ellipse">
            <a:avLst/>
          </a:prstGeom>
          <a:solidFill>
            <a:srgbClr val="DCEAF7"/>
          </a:solidFill>
          <a:ln/>
        </p:spPr>
      </p:sp>
      <p:sp>
        <p:nvSpPr>
          <p:cNvPr id="16" name="Shape 14"/>
          <p:cNvSpPr/>
          <p:nvPr/>
        </p:nvSpPr>
        <p:spPr>
          <a:xfrm>
            <a:off x="7178040" y="2148840"/>
            <a:ext cx="237744" cy="237744"/>
          </a:xfrm>
          <a:prstGeom prst="ellipse">
            <a:avLst/>
          </a:prstGeom>
          <a:solidFill>
            <a:srgbClr val="DCEAF7"/>
          </a:solidFill>
          <a:ln/>
        </p:spPr>
      </p:sp>
      <p:sp>
        <p:nvSpPr>
          <p:cNvPr id="17" name="Shape 15"/>
          <p:cNvSpPr/>
          <p:nvPr/>
        </p:nvSpPr>
        <p:spPr>
          <a:xfrm>
            <a:off x="8275320" y="2697480"/>
            <a:ext cx="164592" cy="164592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8" name="Shape 16"/>
          <p:cNvSpPr/>
          <p:nvPr/>
        </p:nvSpPr>
        <p:spPr>
          <a:xfrm>
            <a:off x="6812280" y="3429000"/>
            <a:ext cx="137160" cy="137160"/>
          </a:xfrm>
          <a:prstGeom prst="ellipse">
            <a:avLst/>
          </a:prstGeom>
          <a:solidFill>
            <a:srgbClr val="5B8DC0"/>
          </a:solidFill>
          <a:ln/>
        </p:spPr>
      </p:sp>
      <p:sp>
        <p:nvSpPr>
          <p:cNvPr id="19" name="Shape 17"/>
          <p:cNvSpPr/>
          <p:nvPr/>
        </p:nvSpPr>
        <p:spPr>
          <a:xfrm>
            <a:off x="7909560" y="4069080"/>
            <a:ext cx="201168" cy="201168"/>
          </a:xfrm>
          <a:prstGeom prst="ellipse">
            <a:avLst/>
          </a:prstGeom>
          <a:solidFill>
            <a:srgbClr val="DCEAF7"/>
          </a:solidFill>
          <a:ln/>
        </p:spPr>
      </p:sp>
      <p:sp>
        <p:nvSpPr>
          <p:cNvPr id="20" name="Shape 18"/>
          <p:cNvSpPr/>
          <p:nvPr/>
        </p:nvSpPr>
        <p:spPr>
          <a:xfrm>
            <a:off x="8641080" y="3611880"/>
            <a:ext cx="118872" cy="118872"/>
          </a:xfrm>
          <a:prstGeom prst="ellipse">
            <a:avLst/>
          </a:prstGeom>
          <a:solidFill>
            <a:srgbClr val="5B8DC0"/>
          </a:solidFill>
          <a:ln/>
        </p:spPr>
      </p:sp>
      <p:sp>
        <p:nvSpPr>
          <p:cNvPr id="21" name="Shape 19"/>
          <p:cNvSpPr/>
          <p:nvPr/>
        </p:nvSpPr>
        <p:spPr>
          <a:xfrm>
            <a:off x="502920" y="457200"/>
            <a:ext cx="137160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</p:spPr>
      </p:sp>
      <p:pic>
        <p:nvPicPr>
          <p:cNvPr id="22" name="Image 0" descr="/Users/alvarocardenasorozco/Desktop/PROYECTOS/DIPLOMADO IA EN EDUCACION/docs/img/logo-ut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566928"/>
            <a:ext cx="1060704" cy="384048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530352" y="1481328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DIPLOMADO IA EN EDUCACIÓN · MÓDULO 9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530352" y="1847088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F5A800"/>
          </a:solidFill>
          <a:ln/>
        </p:spPr>
      </p:sp>
      <p:sp>
        <p:nvSpPr>
          <p:cNvPr id="25" name="Text 22"/>
          <p:cNvSpPr/>
          <p:nvPr/>
        </p:nvSpPr>
        <p:spPr>
          <a:xfrm>
            <a:off x="530352" y="1847088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SESIÓN 2</a:t>
            </a:r>
            <a:endParaRPr lang="en-US" sz="1150" dirty="0"/>
          </a:p>
        </p:txBody>
      </p:sp>
      <p:sp>
        <p:nvSpPr>
          <p:cNvPr id="26" name="Text 23"/>
          <p:cNvSpPr/>
          <p:nvPr/>
        </p:nvSpPr>
        <p:spPr>
          <a:xfrm>
            <a:off x="502920" y="2304288"/>
            <a:ext cx="5852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Herramientas emergentes para la enseñanza de las ciencias</a:t>
            </a:r>
            <a:endParaRPr lang="en-US" sz="3300" dirty="0"/>
          </a:p>
        </p:txBody>
      </p:sp>
      <p:sp>
        <p:nvSpPr>
          <p:cNvPr id="27" name="Text 24"/>
          <p:cNvSpPr/>
          <p:nvPr/>
        </p:nvSpPr>
        <p:spPr>
          <a:xfrm>
            <a:off x="530352" y="3895344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CE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recorrido práctico por las herramientas de IA que puedes llevar hoy al aula de ciencias.</a:t>
            </a:r>
            <a:endParaRPr lang="en-US" sz="1350" dirty="0"/>
          </a:p>
        </p:txBody>
      </p:sp>
      <p:sp>
        <p:nvSpPr>
          <p:cNvPr id="28" name="Text 25"/>
          <p:cNvSpPr/>
          <p:nvPr/>
        </p:nvSpPr>
        <p:spPr>
          <a:xfrm>
            <a:off x="530352" y="4526280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PhD. Álvaro Cárdenas Orozco  ·  Universidad Tecnológica de Pereira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SESIÓN 2 · PUNTO DE PARTIDA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ruta de hoy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9080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04088" y="1536192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704088" y="2212848"/>
            <a:ext cx="21884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Panorama de herramientas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704088" y="2798064"/>
            <a:ext cx="2188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ChatGPT, Teachable Machine, DALL·E y Copilot: qué hacen y cómo elegirlas con criterio.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76600" y="1371600"/>
            <a:ext cx="259080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477768" y="1536192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3800" dirty="0"/>
          </a:p>
        </p:txBody>
      </p:sp>
      <p:sp>
        <p:nvSpPr>
          <p:cNvPr id="10" name="Text 8"/>
          <p:cNvSpPr/>
          <p:nvPr/>
        </p:nvSpPr>
        <p:spPr>
          <a:xfrm>
            <a:off x="3477768" y="2212848"/>
            <a:ext cx="21884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Aplicaciones en el aula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477768" y="2798064"/>
            <a:ext cx="2188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Generación de contenidos, evaluación automatizada y analítica para anticipar dificultades.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050280" y="1371600"/>
            <a:ext cx="259080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251448" y="1536192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6251448" y="2212848"/>
            <a:ext cx="21884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Análisis de experiencias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6251448" y="2798064"/>
            <a:ext cx="21884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Casos reales en física, química y biología: qué funcionó y qué conviene cuidar.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02920" y="3931920"/>
            <a:ext cx="8138160" cy="713232"/>
          </a:xfrm>
          <a:prstGeom prst="roundRect">
            <a:avLst>
              <a:gd name="adj" fmla="val 7692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13232" y="4069080"/>
            <a:ext cx="438912" cy="438912"/>
          </a:xfrm>
          <a:prstGeom prst="ellipse">
            <a:avLst/>
          </a:prstGeom>
          <a:solidFill>
            <a:srgbClr val="F5A800"/>
          </a:solidFill>
          <a:ln/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571" y="4174419"/>
            <a:ext cx="228234" cy="228234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1298448" y="4041648"/>
            <a:ext cx="612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Laboratorio de cierre:  </a:t>
            </a:r>
            <a:pPr indent="0" marL="0">
              <a:buNone/>
            </a:pPr>
            <a:r>
              <a:rPr lang="en-US" sz="1200" dirty="0">
                <a:solidFill>
                  <a:srgbClr val="7A5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Prompts para enseñar ciencias — construiremos juntos un banco de prompts verificados.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7589520" y="4133088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EEF5FC"/>
          </a:solidFill>
          <a:ln w="12700">
            <a:solidFill>
              <a:srgbClr val="DCEAF7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89520" y="413308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B7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 horas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3" name="Text 20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2</a:t>
            </a:r>
            <a:endParaRPr lang="en-US" sz="850" dirty="0"/>
          </a:p>
        </p:txBody>
      </p:sp>
      <p:sp>
        <p:nvSpPr>
          <p:cNvPr id="24" name="Text 21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DONDE QUEDAMOS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 los fundamentos a la práctica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931920" cy="2788920"/>
          </a:xfrm>
          <a:prstGeom prst="roundRect">
            <a:avLst>
              <a:gd name="adj" fmla="val 1967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627632"/>
            <a:ext cx="512064" cy="512064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415" y="1750527"/>
            <a:ext cx="266273" cy="26627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228600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 la Sesión 1 vimos…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77240" y="2715768"/>
            <a:ext cx="100584" cy="10058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9" name="Text 6"/>
          <p:cNvSpPr/>
          <p:nvPr/>
        </p:nvSpPr>
        <p:spPr>
          <a:xfrm>
            <a:off x="987552" y="260604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es innovar (y qué no) en ciencias.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777240" y="3099816"/>
            <a:ext cx="100584" cy="10058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1" name="Text 8"/>
          <p:cNvSpPr/>
          <p:nvPr/>
        </p:nvSpPr>
        <p:spPr>
          <a:xfrm>
            <a:off x="987552" y="299008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es la IA: tipos y potencialidades.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777240" y="3483864"/>
            <a:ext cx="100584" cy="10058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3" name="Text 10"/>
          <p:cNvSpPr/>
          <p:nvPr/>
        </p:nvSpPr>
        <p:spPr>
          <a:xfrm>
            <a:off x="987552" y="3374136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redistribuye el tiempo docente.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4617720" y="1371600"/>
            <a:ext cx="4023360" cy="2788920"/>
          </a:xfrm>
          <a:prstGeom prst="roundRect">
            <a:avLst>
              <a:gd name="adj" fmla="val 1967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4846320" y="1627632"/>
            <a:ext cx="512064" cy="512064"/>
          </a:xfrm>
          <a:prstGeom prst="ellipse">
            <a:avLst/>
          </a:prstGeom>
          <a:solidFill>
            <a:srgbClr val="F5A800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9215" y="1750527"/>
            <a:ext cx="266273" cy="266273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4846320" y="22860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7A54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Hoy nos preguntamos…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4846320" y="2670048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la IA puede ayudarme a enseñar mejor, ¿cuáles herramientas existen, qué sabe hacer cada una y cómo las elijo con criterio pedagógico — sin perderme en la novedad?</a:t>
            </a:r>
            <a:endParaRPr lang="en-US" sz="1300" dirty="0"/>
          </a:p>
        </p:txBody>
      </p:sp>
      <p:sp>
        <p:nvSpPr>
          <p:cNvPr id="19" name="Shape 15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0" name="Text 16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2</a:t>
            </a:r>
            <a:endParaRPr lang="en-US" sz="850" dirty="0"/>
          </a:p>
        </p:txBody>
      </p:sp>
      <p:sp>
        <p:nvSpPr>
          <p:cNvPr id="21" name="Text 17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126480" y="365760"/>
            <a:ext cx="4023360" cy="40233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12280" y="1051560"/>
            <a:ext cx="2651760" cy="26517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5B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98080" y="1737360"/>
            <a:ext cx="1280160" cy="1280160"/>
          </a:xfrm>
          <a:prstGeom prst="ellipse">
            <a:avLst/>
          </a:prstGeom>
          <a:solidFill>
            <a:srgbClr val="003B71"/>
          </a:solidFill>
          <a:ln w="19050">
            <a:solidFill>
              <a:srgbClr val="F5A8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82128" y="2121408"/>
            <a:ext cx="512064" cy="51206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6" name="Text 4"/>
          <p:cNvSpPr/>
          <p:nvPr/>
        </p:nvSpPr>
        <p:spPr>
          <a:xfrm>
            <a:off x="530352" y="7772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38912" y="868680"/>
            <a:ext cx="3657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12000" dirty="0"/>
          </a:p>
        </p:txBody>
      </p:sp>
      <p:sp>
        <p:nvSpPr>
          <p:cNvPr id="8" name="Text 6"/>
          <p:cNvSpPr/>
          <p:nvPr/>
        </p:nvSpPr>
        <p:spPr>
          <a:xfrm>
            <a:off x="530352" y="2880360"/>
            <a:ext cx="5760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Panorama de herramientas de IA para enseñar ciencias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530352" y="4224528"/>
            <a:ext cx="967435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0352" y="4224528"/>
            <a:ext cx="9674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Criterios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662379" y="4224528"/>
            <a:ext cx="81747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662379" y="4224528"/>
            <a:ext cx="8174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ChatGPT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644445" y="4224528"/>
            <a:ext cx="1567282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644445" y="4224528"/>
            <a:ext cx="156728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Teachable Machine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376318" y="4224528"/>
            <a:ext cx="742493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376318" y="4224528"/>
            <a:ext cx="74249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DALL·E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283403" y="4224528"/>
            <a:ext cx="81747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283403" y="4224528"/>
            <a:ext cx="8174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Copilot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530352" y="4809744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Sesión 2 · UTP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CRITERIOS DE SELECCIÓN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Antes de usarla: cinco preguntas clave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510589" cy="233172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20470" y="1645920"/>
            <a:ext cx="475488" cy="475488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4588" y="1760037"/>
            <a:ext cx="247254" cy="24725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76072" y="2249424"/>
            <a:ext cx="13642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¿Qué problema resuelve?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12648" y="2724912"/>
            <a:ext cx="129113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Primero el objetivo pedagógico; la herramienta viene después.</a:t>
            </a:r>
            <a:endParaRPr lang="en-US" sz="980" dirty="0"/>
          </a:p>
        </p:txBody>
      </p:sp>
      <p:sp>
        <p:nvSpPr>
          <p:cNvPr id="9" name="Shape 6"/>
          <p:cNvSpPr/>
          <p:nvPr/>
        </p:nvSpPr>
        <p:spPr>
          <a:xfrm>
            <a:off x="2159813" y="1417320"/>
            <a:ext cx="1510589" cy="233172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2677363" y="1645920"/>
            <a:ext cx="475488" cy="475488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480" y="1760037"/>
            <a:ext cx="247254" cy="24725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232965" y="2249424"/>
            <a:ext cx="13642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¿Es accesible?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2269541" y="2724912"/>
            <a:ext cx="129113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Gratuita o con versión educativa, y usable por todos los estudiantes.</a:t>
            </a:r>
            <a:endParaRPr lang="en-US" sz="980" dirty="0"/>
          </a:p>
        </p:txBody>
      </p:sp>
      <p:sp>
        <p:nvSpPr>
          <p:cNvPr id="14" name="Shape 10"/>
          <p:cNvSpPr/>
          <p:nvPr/>
        </p:nvSpPr>
        <p:spPr>
          <a:xfrm>
            <a:off x="3816706" y="1417320"/>
            <a:ext cx="1510589" cy="233172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334256" y="1645920"/>
            <a:ext cx="475488" cy="475488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373" y="1760037"/>
            <a:ext cx="247254" cy="24725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889858" y="2249424"/>
            <a:ext cx="13642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¿Protege los datos?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3926434" y="2724912"/>
            <a:ext cx="129113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con la información personal, sobre todo de menores de edad.</a:t>
            </a:r>
            <a:endParaRPr lang="en-US" sz="980" dirty="0"/>
          </a:p>
        </p:txBody>
      </p:sp>
      <p:sp>
        <p:nvSpPr>
          <p:cNvPr id="19" name="Shape 14"/>
          <p:cNvSpPr/>
          <p:nvPr/>
        </p:nvSpPr>
        <p:spPr>
          <a:xfrm>
            <a:off x="5473598" y="1417320"/>
            <a:ext cx="1510589" cy="233172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5991149" y="1645920"/>
            <a:ext cx="475488" cy="475488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5266" y="1760037"/>
            <a:ext cx="247254" cy="24725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546750" y="2249424"/>
            <a:ext cx="13642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¿Es confiable?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5583326" y="2724912"/>
            <a:ext cx="129113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¿Puedo verificar lo que produce? ¿Con qué frecuencia se equivoca?</a:t>
            </a:r>
            <a:endParaRPr lang="en-US" sz="980" dirty="0"/>
          </a:p>
        </p:txBody>
      </p:sp>
      <p:sp>
        <p:nvSpPr>
          <p:cNvPr id="24" name="Shape 18"/>
          <p:cNvSpPr/>
          <p:nvPr/>
        </p:nvSpPr>
        <p:spPr>
          <a:xfrm>
            <a:off x="7130491" y="1417320"/>
            <a:ext cx="1510589" cy="233172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7648042" y="1645920"/>
            <a:ext cx="475488" cy="475488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159" y="1760037"/>
            <a:ext cx="247254" cy="24725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7203643" y="2249424"/>
            <a:ext cx="136428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¿Aporta al aprendizaje?</a:t>
            </a: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7240219" y="2724912"/>
            <a:ext cx="1291133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Suma valor real o solo agrega ruido y distracción.</a:t>
            </a:r>
            <a:endParaRPr lang="en-US" sz="980" dirty="0"/>
          </a:p>
        </p:txBody>
      </p:sp>
      <p:sp>
        <p:nvSpPr>
          <p:cNvPr id="29" name="Shape 22"/>
          <p:cNvSpPr/>
          <p:nvPr/>
        </p:nvSpPr>
        <p:spPr>
          <a:xfrm>
            <a:off x="502920" y="4041648"/>
            <a:ext cx="8138160" cy="548640"/>
          </a:xfrm>
          <a:prstGeom prst="roundRect">
            <a:avLst>
              <a:gd name="adj" fmla="val 10000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30" name="Text 23"/>
          <p:cNvSpPr/>
          <p:nvPr/>
        </p:nvSpPr>
        <p:spPr>
          <a:xfrm>
            <a:off x="777240" y="4041648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 de oro: 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uses la herramienta más nueva, sino la más pertinente para lo que deben aprender.</a:t>
            </a:r>
            <a:endParaRPr lang="en-US" sz="1200" dirty="0"/>
          </a:p>
        </p:txBody>
      </p:sp>
      <p:sp>
        <p:nvSpPr>
          <p:cNvPr id="31" name="Shape 24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2" name="Text 25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2</a:t>
            </a:r>
            <a:endParaRPr lang="en-US" sz="850" dirty="0"/>
          </a:p>
        </p:txBody>
      </p:sp>
      <p:sp>
        <p:nvSpPr>
          <p:cNvPr id="33" name="Text 26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HERRAMIENTA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ChatGPT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generativa de texto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02920" y="1463040"/>
            <a:ext cx="3886200" cy="3154680"/>
          </a:xfrm>
          <a:prstGeom prst="roundRect">
            <a:avLst>
              <a:gd name="adj" fmla="val 1739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1719072"/>
            <a:ext cx="548640" cy="548640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914" y="1850746"/>
            <a:ext cx="285293" cy="28529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" y="2395728"/>
            <a:ext cx="3337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asistente conversacional que comprende y genera lenguaje natural. Le pides algo en palabras y responde con texto útil al instante.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777240" y="416052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Versión gratuita disponible · chat.openai.com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4617720" y="1463040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800600" y="1618488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161" y="1715049"/>
            <a:ext cx="209215" cy="20921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349240" y="1536192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Explicaciones y analogías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Reformula un concepto difícil en lenguaje cercano al estudiante.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617720" y="2267712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800600" y="2423160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161" y="2519721"/>
            <a:ext cx="209215" cy="20921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349240" y="2340864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Preguntas y evaluaciones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 cuestionarios, casos y rúbricas en segundos.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4617720" y="3072384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4800600" y="3227832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161" y="3324393"/>
            <a:ext cx="209215" cy="20921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349240" y="314553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Guías y secuencias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Borradores de talleres y planeaciones para personalizar.</a:t>
            </a:r>
            <a:endParaRPr lang="en-US" sz="1200" dirty="0"/>
          </a:p>
        </p:txBody>
      </p:sp>
      <p:sp>
        <p:nvSpPr>
          <p:cNvPr id="22" name="Shape 16"/>
          <p:cNvSpPr/>
          <p:nvPr/>
        </p:nvSpPr>
        <p:spPr>
          <a:xfrm>
            <a:off x="4617720" y="3877056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4800600" y="4032504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161" y="4129065"/>
            <a:ext cx="209215" cy="209215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5349240" y="3950208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Diferenciación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Versiones del mismo material por nivel o ritmo.</a:t>
            </a:r>
            <a:endParaRPr lang="en-US" sz="1200" dirty="0"/>
          </a:p>
        </p:txBody>
      </p:sp>
      <p:sp>
        <p:nvSpPr>
          <p:cNvPr id="26" name="Shape 19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7" name="Text 20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2</a:t>
            </a:r>
            <a:endParaRPr lang="en-US" sz="850" dirty="0"/>
          </a:p>
        </p:txBody>
      </p:sp>
      <p:sp>
        <p:nvSpPr>
          <p:cNvPr id="28" name="Text 21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HERRAMIENTA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Teachable Machine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Aprendizaje automático sin código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02920" y="1463040"/>
            <a:ext cx="3886200" cy="3154680"/>
          </a:xfrm>
          <a:prstGeom prst="roundRect">
            <a:avLst>
              <a:gd name="adj" fmla="val 1739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1719072"/>
            <a:ext cx="548640" cy="548640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914" y="1850746"/>
            <a:ext cx="285293" cy="28529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" y="2395728"/>
            <a:ext cx="3337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herramienta de Google para entrenar modelos de IA que reconocen imágenes, sonidos o poses — sin escribir una sola línea de código.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777240" y="416052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Gratuita · teachablemachine.withgoogle.com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4617720" y="1463040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800600" y="1618488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161" y="1715049"/>
            <a:ext cx="209215" cy="20921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349240" y="1536192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Clasificar imágenes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Hojas, minerales, células o montajes de laboratorio.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617720" y="2267712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800600" y="2423160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161" y="2519721"/>
            <a:ext cx="209215" cy="20921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349240" y="2340864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Reconocer sonidos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Cantos de aves, notas musicales, alertas de seguridad.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4617720" y="3072384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4800600" y="3227832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161" y="3324393"/>
            <a:ext cx="209215" cy="20921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349240" y="314553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tangible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estudiantes 'enseñan' a la máquina y ven cómo aprende.</a:t>
            </a:r>
            <a:endParaRPr lang="en-US" sz="1200" dirty="0"/>
          </a:p>
        </p:txBody>
      </p:sp>
      <p:sp>
        <p:nvSpPr>
          <p:cNvPr id="22" name="Shape 16"/>
          <p:cNvSpPr/>
          <p:nvPr/>
        </p:nvSpPr>
        <p:spPr>
          <a:xfrm>
            <a:off x="4617720" y="3877056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4800600" y="4032504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161" y="4129065"/>
            <a:ext cx="209215" cy="209215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5349240" y="3950208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Descubrir sesgos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los ejemplos están desbalanceados, el modelo falla.</a:t>
            </a:r>
            <a:endParaRPr lang="en-US" sz="1200" dirty="0"/>
          </a:p>
        </p:txBody>
      </p:sp>
      <p:sp>
        <p:nvSpPr>
          <p:cNvPr id="26" name="Shape 19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7" name="Text 20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2</a:t>
            </a:r>
            <a:endParaRPr lang="en-US" sz="850" dirty="0"/>
          </a:p>
        </p:txBody>
      </p:sp>
      <p:sp>
        <p:nvSpPr>
          <p:cNvPr id="28" name="Text 21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HERRAMIENTA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DALL·E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generativa de imágenes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02920" y="1463040"/>
            <a:ext cx="3886200" cy="3154680"/>
          </a:xfrm>
          <a:prstGeom prst="roundRect">
            <a:avLst>
              <a:gd name="adj" fmla="val 1739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1719072"/>
            <a:ext cx="548640" cy="548640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914" y="1850746"/>
            <a:ext cx="285293" cy="28529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" y="2395728"/>
            <a:ext cx="3337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 imágenes originales a partir de una descripción en texto. Útil para crear material visual cuando no existe o es difícil de conseguir.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777240" y="416052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Integrada en ChatGPT y Copilot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4617720" y="1463040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800600" y="1618488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161" y="1715049"/>
            <a:ext cx="209215" cy="20921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349240" y="1536192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Ilustrar conceptos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Representaciones de fenómenos abstractos o microscópicos.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617720" y="2267712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800600" y="2423160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161" y="2519721"/>
            <a:ext cx="209215" cy="20921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349240" y="2340864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 didáctico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Portadas, infografías y apoyos visuales a la medida.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4617720" y="3072384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4800600" y="3227832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161" y="3324393"/>
            <a:ext cx="209215" cy="20921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349240" y="314553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Pensamiento crítico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Comparar la imagen generada con la realidad científica.</a:t>
            </a:r>
            <a:endParaRPr lang="en-US" sz="1200" dirty="0"/>
          </a:p>
        </p:txBody>
      </p:sp>
      <p:sp>
        <p:nvSpPr>
          <p:cNvPr id="22" name="Shape 16"/>
          <p:cNvSpPr/>
          <p:nvPr/>
        </p:nvSpPr>
        <p:spPr>
          <a:xfrm>
            <a:off x="4617720" y="3877056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4800600" y="4032504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161" y="4129065"/>
            <a:ext cx="209215" cy="209215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5349240" y="3950208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Mirada crítica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Puede inventar detalles incorrectos: siempre revisar.</a:t>
            </a:r>
            <a:endParaRPr lang="en-US" sz="1200" dirty="0"/>
          </a:p>
        </p:txBody>
      </p:sp>
      <p:sp>
        <p:nvSpPr>
          <p:cNvPr id="26" name="Shape 19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7" name="Text 20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2</a:t>
            </a:r>
            <a:endParaRPr lang="en-US" sz="850" dirty="0"/>
          </a:p>
        </p:txBody>
      </p:sp>
      <p:sp>
        <p:nvSpPr>
          <p:cNvPr id="28" name="Text 21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HERRAMIENTA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Copilot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10789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Asistente de productividad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02920" y="1463040"/>
            <a:ext cx="3886200" cy="3154680"/>
          </a:xfrm>
          <a:prstGeom prst="roundRect">
            <a:avLst>
              <a:gd name="adj" fmla="val 1739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77240" y="1719072"/>
            <a:ext cx="548640" cy="548640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914" y="1850746"/>
            <a:ext cx="285293" cy="28529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" y="2395728"/>
            <a:ext cx="3337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asistente de IA de Microsoft, integrado en Word, PowerPoint y Excel. Acompaña la creación de documentos, presentaciones y análisis de datos.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777240" y="416052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Incluido en Microsoft 365 educativo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4617720" y="1463040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800600" y="1618488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161" y="1715049"/>
            <a:ext cx="209215" cy="20921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349240" y="1536192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Documentos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Redacta, resume y mejora guías y materiales.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4617720" y="2267712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800600" y="2423160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161" y="2519721"/>
            <a:ext cx="209215" cy="20921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349240" y="2340864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Presentaciones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Convierte un texto en una presentación base.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4617720" y="3072384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4800600" y="3227832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161" y="3324393"/>
            <a:ext cx="209215" cy="20921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5349240" y="314553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Datos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 resultados de evaluaciones en Excel.</a:t>
            </a:r>
            <a:endParaRPr lang="en-US" sz="1200" dirty="0"/>
          </a:p>
        </p:txBody>
      </p:sp>
      <p:sp>
        <p:nvSpPr>
          <p:cNvPr id="22" name="Shape 16"/>
          <p:cNvSpPr/>
          <p:nvPr/>
        </p:nvSpPr>
        <p:spPr>
          <a:xfrm>
            <a:off x="4617720" y="3877056"/>
            <a:ext cx="402336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4800600" y="4032504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161" y="4129065"/>
            <a:ext cx="209215" cy="209215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5349240" y="3950208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Flujo de trabajo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Conecta la IA con las herramientas que ya usas.</a:t>
            </a:r>
            <a:endParaRPr lang="en-US" sz="1200" dirty="0"/>
          </a:p>
        </p:txBody>
      </p:sp>
      <p:sp>
        <p:nvSpPr>
          <p:cNvPr id="26" name="Shape 19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7" name="Text 20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2</a:t>
            </a:r>
            <a:endParaRPr lang="en-US" sz="850" dirty="0"/>
          </a:p>
        </p:txBody>
      </p:sp>
      <p:sp>
        <p:nvSpPr>
          <p:cNvPr id="28" name="Text 21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MAPA RÁPIDO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¿Qué herramienta para qué tarea?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977640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04088" y="1645920"/>
            <a:ext cx="438912" cy="438912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9427" y="1751259"/>
            <a:ext cx="228234" cy="22823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07592" y="1545336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un concepto difícil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1307592" y="1874520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ChatGPT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02920" y="2441448"/>
            <a:ext cx="3977640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704088" y="2670048"/>
            <a:ext cx="438912" cy="438912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427" y="2775387"/>
            <a:ext cx="228234" cy="22823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307592" y="2569464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Crear imágenes científicas</a:t>
            </a:r>
            <a:endParaRPr lang="en-US" sz="1150" dirty="0"/>
          </a:p>
        </p:txBody>
      </p:sp>
      <p:sp>
        <p:nvSpPr>
          <p:cNvPr id="13" name="Text 9"/>
          <p:cNvSpPr/>
          <p:nvPr/>
        </p:nvSpPr>
        <p:spPr>
          <a:xfrm>
            <a:off x="1307592" y="2898648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DALL·E</a:t>
            </a:r>
            <a:endParaRPr lang="en-US" sz="1350" dirty="0"/>
          </a:p>
        </p:txBody>
      </p:sp>
      <p:sp>
        <p:nvSpPr>
          <p:cNvPr id="14" name="Shape 10"/>
          <p:cNvSpPr/>
          <p:nvPr/>
        </p:nvSpPr>
        <p:spPr>
          <a:xfrm>
            <a:off x="502920" y="3465576"/>
            <a:ext cx="3977640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04088" y="3694176"/>
            <a:ext cx="438912" cy="438912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427" y="3799515"/>
            <a:ext cx="228234" cy="22823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307592" y="3593592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Entrenar un modelo con estudiantes</a:t>
            </a:r>
            <a:endParaRPr lang="en-US" sz="1150" dirty="0"/>
          </a:p>
        </p:txBody>
      </p:sp>
      <p:sp>
        <p:nvSpPr>
          <p:cNvPr id="18" name="Text 13"/>
          <p:cNvSpPr/>
          <p:nvPr/>
        </p:nvSpPr>
        <p:spPr>
          <a:xfrm>
            <a:off x="1307592" y="3922776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Teachable Machine</a:t>
            </a:r>
            <a:endParaRPr lang="en-US" sz="1350" dirty="0"/>
          </a:p>
        </p:txBody>
      </p:sp>
      <p:sp>
        <p:nvSpPr>
          <p:cNvPr id="19" name="Shape 14"/>
          <p:cNvSpPr/>
          <p:nvPr/>
        </p:nvSpPr>
        <p:spPr>
          <a:xfrm>
            <a:off x="4663440" y="1417320"/>
            <a:ext cx="3977640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4864608" y="1645920"/>
            <a:ext cx="438912" cy="438912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947" y="1751259"/>
            <a:ext cx="228234" cy="22823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468112" y="1545336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Preparar documentos y presentaciones</a:t>
            </a:r>
            <a:endParaRPr lang="en-US" sz="1150" dirty="0"/>
          </a:p>
        </p:txBody>
      </p:sp>
      <p:sp>
        <p:nvSpPr>
          <p:cNvPr id="23" name="Text 17"/>
          <p:cNvSpPr/>
          <p:nvPr/>
        </p:nvSpPr>
        <p:spPr>
          <a:xfrm>
            <a:off x="5468112" y="1874520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Copilot</a:t>
            </a:r>
            <a:endParaRPr lang="en-US" sz="1350" dirty="0"/>
          </a:p>
        </p:txBody>
      </p:sp>
      <p:sp>
        <p:nvSpPr>
          <p:cNvPr id="24" name="Shape 18"/>
          <p:cNvSpPr/>
          <p:nvPr/>
        </p:nvSpPr>
        <p:spPr>
          <a:xfrm>
            <a:off x="4663440" y="2441448"/>
            <a:ext cx="3977640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4864608" y="2670048"/>
            <a:ext cx="438912" cy="438912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947" y="2775387"/>
            <a:ext cx="228234" cy="22823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5468112" y="2569464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Simular un fenómeno físico</a:t>
            </a:r>
            <a:endParaRPr lang="en-US" sz="1150" dirty="0"/>
          </a:p>
        </p:txBody>
      </p:sp>
      <p:sp>
        <p:nvSpPr>
          <p:cNvPr id="28" name="Text 21"/>
          <p:cNvSpPr/>
          <p:nvPr/>
        </p:nvSpPr>
        <p:spPr>
          <a:xfrm>
            <a:off x="5468112" y="2898648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PhET</a:t>
            </a:r>
            <a:endParaRPr lang="en-US" sz="1350" dirty="0"/>
          </a:p>
        </p:txBody>
      </p:sp>
      <p:sp>
        <p:nvSpPr>
          <p:cNvPr id="29" name="Shape 22"/>
          <p:cNvSpPr/>
          <p:nvPr/>
        </p:nvSpPr>
        <p:spPr>
          <a:xfrm>
            <a:off x="4663440" y="3465576"/>
            <a:ext cx="3977640" cy="896112"/>
          </a:xfrm>
          <a:prstGeom prst="roundRect">
            <a:avLst>
              <a:gd name="adj" fmla="val 612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4864608" y="3694176"/>
            <a:ext cx="438912" cy="438912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947" y="3799515"/>
            <a:ext cx="228234" cy="22823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5468112" y="3593592"/>
            <a:ext cx="2971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Modelar matemáticamente</a:t>
            </a:r>
            <a:endParaRPr lang="en-US" sz="1150" dirty="0"/>
          </a:p>
        </p:txBody>
      </p:sp>
      <p:sp>
        <p:nvSpPr>
          <p:cNvPr id="33" name="Text 25"/>
          <p:cNvSpPr/>
          <p:nvPr/>
        </p:nvSpPr>
        <p:spPr>
          <a:xfrm>
            <a:off x="5468112" y="3922776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GeoGebra</a:t>
            </a:r>
            <a:endParaRPr lang="en-US" sz="1350" dirty="0"/>
          </a:p>
        </p:txBody>
      </p:sp>
      <p:sp>
        <p:nvSpPr>
          <p:cNvPr id="34" name="Shape 26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5" name="Text 27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2</a:t>
            </a:r>
            <a:endParaRPr lang="en-US" sz="850" dirty="0"/>
          </a:p>
        </p:txBody>
      </p:sp>
      <p:sp>
        <p:nvSpPr>
          <p:cNvPr id="36" name="Text 28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126480" y="365760"/>
            <a:ext cx="4023360" cy="40233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12280" y="1051560"/>
            <a:ext cx="2651760" cy="26517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5B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98080" y="1737360"/>
            <a:ext cx="1280160" cy="1280160"/>
          </a:xfrm>
          <a:prstGeom prst="ellipse">
            <a:avLst/>
          </a:prstGeom>
          <a:solidFill>
            <a:srgbClr val="003B71"/>
          </a:solidFill>
          <a:ln w="19050">
            <a:solidFill>
              <a:srgbClr val="F5A8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82128" y="2121408"/>
            <a:ext cx="512064" cy="51206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6" name="Text 4"/>
          <p:cNvSpPr/>
          <p:nvPr/>
        </p:nvSpPr>
        <p:spPr>
          <a:xfrm>
            <a:off x="530352" y="7772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38912" y="868680"/>
            <a:ext cx="3657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12000" dirty="0"/>
          </a:p>
        </p:txBody>
      </p:sp>
      <p:sp>
        <p:nvSpPr>
          <p:cNvPr id="8" name="Text 6"/>
          <p:cNvSpPr/>
          <p:nvPr/>
        </p:nvSpPr>
        <p:spPr>
          <a:xfrm>
            <a:off x="530352" y="2880360"/>
            <a:ext cx="5760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Aplicaciones: predicción, generación y evaluación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530352" y="4224528"/>
            <a:ext cx="81747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0352" y="4224528"/>
            <a:ext cx="8174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Generar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512418" y="4224528"/>
            <a:ext cx="81747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512418" y="4224528"/>
            <a:ext cx="8174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Evaluar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494483" y="4224528"/>
            <a:ext cx="89245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494483" y="4224528"/>
            <a:ext cx="8924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Predecir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551530" y="4224528"/>
            <a:ext cx="81747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551530" y="4224528"/>
            <a:ext cx="8174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Prompts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30352" y="4809744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Sesión 2 · UTP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GENERACIÓN DE CONTENIDOS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IA como copiloto de creación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554480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750" y="1655430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16152" y="1591056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Explicaciones a medida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85800" y="2194560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mismo concepto en tres niveles de complejidad distintos.</a:t>
            </a:r>
            <a:endParaRPr lang="en-US" sz="1030" dirty="0"/>
          </a:p>
        </p:txBody>
      </p:sp>
      <p:sp>
        <p:nvSpPr>
          <p:cNvPr id="9" name="Shape 6"/>
          <p:cNvSpPr/>
          <p:nvPr/>
        </p:nvSpPr>
        <p:spPr>
          <a:xfrm>
            <a:off x="3276600" y="1371600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459480" y="1554480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430" y="1655430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989832" y="1591056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Analogías y ejemplos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3459480" y="2194560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Conexiones con la vida cotidiana del estudiante.</a:t>
            </a:r>
            <a:endParaRPr lang="en-US" sz="1030" dirty="0"/>
          </a:p>
        </p:txBody>
      </p:sp>
      <p:sp>
        <p:nvSpPr>
          <p:cNvPr id="14" name="Shape 10"/>
          <p:cNvSpPr/>
          <p:nvPr/>
        </p:nvSpPr>
        <p:spPr>
          <a:xfrm>
            <a:off x="6050280" y="1371600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233160" y="1554480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10" y="1655430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763512" y="1591056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Material visual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6233160" y="2194560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Esquemas, infografías e ilustraciones de apoyo.</a:t>
            </a:r>
            <a:endParaRPr lang="en-US" sz="1030" dirty="0"/>
          </a:p>
        </p:txBody>
      </p:sp>
      <p:sp>
        <p:nvSpPr>
          <p:cNvPr id="19" name="Shape 14"/>
          <p:cNvSpPr/>
          <p:nvPr/>
        </p:nvSpPr>
        <p:spPr>
          <a:xfrm>
            <a:off x="502920" y="2999232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85800" y="318211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750" y="3283062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216152" y="3218688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Guías y talleres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685800" y="3822192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Borradores que tú revisas, ajustas y enriqueces.</a:t>
            </a:r>
            <a:endParaRPr lang="en-US" sz="1030" dirty="0"/>
          </a:p>
        </p:txBody>
      </p:sp>
      <p:sp>
        <p:nvSpPr>
          <p:cNvPr id="24" name="Shape 18"/>
          <p:cNvSpPr/>
          <p:nvPr/>
        </p:nvSpPr>
        <p:spPr>
          <a:xfrm>
            <a:off x="3276600" y="2999232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459480" y="318211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0430" y="3283062"/>
            <a:ext cx="218724" cy="21872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3989832" y="3218688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Casos y problemas</a:t>
            </a: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3459480" y="3822192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Situaciones contextualizadas para indagar.</a:t>
            </a:r>
            <a:endParaRPr lang="en-US" sz="1030" dirty="0"/>
          </a:p>
        </p:txBody>
      </p:sp>
      <p:sp>
        <p:nvSpPr>
          <p:cNvPr id="29" name="Shape 22"/>
          <p:cNvSpPr/>
          <p:nvPr/>
        </p:nvSpPr>
        <p:spPr>
          <a:xfrm>
            <a:off x="6050280" y="2999232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233160" y="318211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4110" y="3283062"/>
            <a:ext cx="218724" cy="21872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6763512" y="3218688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Adaptaciones</a:t>
            </a:r>
            <a:endParaRPr lang="en-US" sz="1200" dirty="0"/>
          </a:p>
        </p:txBody>
      </p:sp>
      <p:sp>
        <p:nvSpPr>
          <p:cNvPr id="33" name="Text 25"/>
          <p:cNvSpPr/>
          <p:nvPr/>
        </p:nvSpPr>
        <p:spPr>
          <a:xfrm>
            <a:off x="6233160" y="3822192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Lenguaje más simple, traducciones, lectura fácil.</a:t>
            </a:r>
            <a:endParaRPr lang="en-US" sz="1030" dirty="0"/>
          </a:p>
        </p:txBody>
      </p:sp>
      <p:sp>
        <p:nvSpPr>
          <p:cNvPr id="34" name="Shape 26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5" name="Text 27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2</a:t>
            </a:r>
            <a:endParaRPr lang="en-US" sz="850" dirty="0"/>
          </a:p>
        </p:txBody>
      </p:sp>
      <p:sp>
        <p:nvSpPr>
          <p:cNvPr id="36" name="Text 28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EVALUACIÓN AUTOMATIZADA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Evaluar más rápido para acompañar mejor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397764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49047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750" y="1591422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34440" y="1508760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Bancos de preguntas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234440" y="1819656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 ítems variados por tema y nivel de dificultad.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663440" y="1325880"/>
            <a:ext cx="397764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846320" y="149047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270" y="1591422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94960" y="1508760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Rúbricas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5394960" y="1819656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Criterios claros y descriptores para valorar productos.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502920" y="2734056"/>
            <a:ext cx="397764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85800" y="2898648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50" y="2999598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34440" y="291693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Retroalimentación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1234440" y="3227832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Comentarios formativos inmediatos para cada estudiante.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4663440" y="2734056"/>
            <a:ext cx="397764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4846320" y="2898648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7270" y="2999598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394960" y="291693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Análisis de resultados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5394960" y="3227832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Detecta patrones de error frecuentes en el grupo.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502920" y="4169664"/>
            <a:ext cx="8138160" cy="475488"/>
          </a:xfrm>
          <a:prstGeom prst="roundRect">
            <a:avLst>
              <a:gd name="adj" fmla="val 11538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5" name="Text 19"/>
          <p:cNvSpPr/>
          <p:nvPr/>
        </p:nvSpPr>
        <p:spPr>
          <a:xfrm>
            <a:off x="777240" y="4197096"/>
            <a:ext cx="7589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7A5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Importante:  </a:t>
            </a:r>
            <a:pPr indent="0" marL="0">
              <a:buNone/>
            </a:pPr>
            <a:r>
              <a:rPr lang="en-US" sz="115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evalúa lo evidente; el juicio sobre el aprendizaje profundo sigue siendo tuyo.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7" name="Text 21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2</a:t>
            </a:r>
            <a:endParaRPr lang="en-US" sz="850" dirty="0"/>
          </a:p>
        </p:txBody>
      </p:sp>
      <p:sp>
        <p:nvSpPr>
          <p:cNvPr id="28" name="Text 22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PREDICCIÓN Y ANALÍTICA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Anticipar dificultades antes de que crezcan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886200" cy="3246120"/>
          </a:xfrm>
          <a:prstGeom prst="roundRect">
            <a:avLst>
              <a:gd name="adj" fmla="val 1690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627632"/>
            <a:ext cx="548640" cy="548640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914" y="1759306"/>
            <a:ext cx="285293" cy="28529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304288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Analítica del aprendizaje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77240" y="2907792"/>
            <a:ext cx="3383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DCE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los datos del proceso —entregas, tiempos, aciertos y errores— para entender cómo aprende el grupo y actuar a tiempo.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617720" y="1371600"/>
            <a:ext cx="4023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800600" y="1545336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161" y="1641897"/>
            <a:ext cx="209215" cy="20921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49240" y="145389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Alertas tempranas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estudiantes en riesgo de quedarse atrás.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4617720" y="2212848"/>
            <a:ext cx="4023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4800600" y="2386584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161" y="2483145"/>
            <a:ext cx="209215" cy="20921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349240" y="2295144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Temas críticos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Detectar qué conceptos cuestan más al grupo.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4617720" y="3054096"/>
            <a:ext cx="4023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4800600" y="3227832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161" y="3324393"/>
            <a:ext cx="209215" cy="209215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349240" y="3136392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Rutas personalizadas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Sugerir refuerzos según cada necesidad.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4617720" y="3895344"/>
            <a:ext cx="4023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4800600" y="4069080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161" y="4165641"/>
            <a:ext cx="209215" cy="209215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5349240" y="3977640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Decisiones con evidencia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Ajustar la clase con datos, no solo intuición.</a:t>
            </a:r>
            <a:endParaRPr lang="en-US" sz="1200" dirty="0"/>
          </a:p>
        </p:txBody>
      </p:sp>
      <p:sp>
        <p:nvSpPr>
          <p:cNvPr id="25" name="Shape 18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6" name="Text 19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2</a:t>
            </a:r>
            <a:endParaRPr lang="en-US" sz="850" dirty="0"/>
          </a:p>
        </p:txBody>
      </p:sp>
      <p:sp>
        <p:nvSpPr>
          <p:cNvPr id="27" name="Text 20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14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EL ARTE DEL PROMPT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Un buen resultado empieza por una buena pregunta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897380" cy="2194560"/>
          </a:xfrm>
          <a:prstGeom prst="roundRect">
            <a:avLst>
              <a:gd name="adj" fmla="val 28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204722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3228" y="1746138"/>
            <a:ext cx="256764" cy="2567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94360" y="2286000"/>
            <a:ext cx="17145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Rol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630936" y="2615184"/>
            <a:ext cx="16413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“Actúa como docente de química de grado décimo.”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83180" y="1417320"/>
            <a:ext cx="1897380" cy="2194560"/>
          </a:xfrm>
          <a:prstGeom prst="roundRect">
            <a:avLst>
              <a:gd name="adj" fmla="val 28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284982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488" y="1746138"/>
            <a:ext cx="256764" cy="25676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674620" y="2286000"/>
            <a:ext cx="17145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Tarea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2711196" y="2615184"/>
            <a:ext cx="16413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“Explica el enlace iónico con una analogía cotidiana.”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4663440" y="1417320"/>
            <a:ext cx="1897380" cy="2194560"/>
          </a:xfrm>
          <a:prstGeom prst="roundRect">
            <a:avLst>
              <a:gd name="adj" fmla="val 28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5365242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3748" y="1746138"/>
            <a:ext cx="256764" cy="25676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754880" y="2286000"/>
            <a:ext cx="17145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Contexto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4791456" y="2615184"/>
            <a:ext cx="16413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“Mis estudiantes tienen 15 años y poca base previa.”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6743700" y="1417320"/>
            <a:ext cx="1897380" cy="2194560"/>
          </a:xfrm>
          <a:prstGeom prst="roundRect">
            <a:avLst>
              <a:gd name="adj" fmla="val 28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7445502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4008" y="1746138"/>
            <a:ext cx="256764" cy="25676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835140" y="2286000"/>
            <a:ext cx="17145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Formato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6871716" y="2615184"/>
            <a:ext cx="164134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“En 5 frases y con un ejemplo final.”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502920" y="3950208"/>
            <a:ext cx="8138160" cy="548640"/>
          </a:xfrm>
          <a:prstGeom prst="roundRect">
            <a:avLst>
              <a:gd name="adj" fmla="val 10000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5" name="Text 19"/>
          <p:cNvSpPr/>
          <p:nvPr/>
        </p:nvSpPr>
        <p:spPr>
          <a:xfrm>
            <a:off x="777240" y="3950208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5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 + Tarea + Contexto + Formato.  </a:t>
            </a:r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Cuanto más claro tu pedido, más preciso el resultado.</a:t>
            </a:r>
            <a:endParaRPr lang="en-US" sz="1200" dirty="0"/>
          </a:p>
        </p:txBody>
      </p:sp>
      <p:sp>
        <p:nvSpPr>
          <p:cNvPr id="26" name="Shape 20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7" name="Text 21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2</a:t>
            </a:r>
            <a:endParaRPr lang="en-US" sz="850" dirty="0"/>
          </a:p>
        </p:txBody>
      </p:sp>
      <p:sp>
        <p:nvSpPr>
          <p:cNvPr id="28" name="Text 22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15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CAJA DE PROMPTS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Plantillas listas para tu clase de ciencias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977640" cy="146304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554480"/>
            <a:ext cx="420624" cy="420624"/>
          </a:xfrm>
          <a:prstGeom prst="ellipse">
            <a:avLst/>
          </a:prstGeom>
          <a:solidFill>
            <a:srgbClr val="FFF3D6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750" y="1655430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34440" y="1609344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Explicar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234440" y="1938528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“Explica [concepto] a estudiantes de [grado] con una analogía de la vida diaria y un ejemplo.”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663440" y="1371600"/>
            <a:ext cx="3977640" cy="146304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846320" y="1554480"/>
            <a:ext cx="420624" cy="420624"/>
          </a:xfrm>
          <a:prstGeom prst="ellipse">
            <a:avLst/>
          </a:prstGeom>
          <a:solidFill>
            <a:srgbClr val="FFF3D6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270" y="1655430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94960" y="1609344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Evaluar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5394960" y="1938528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“Crea 5 preguntas de opción múltiple sobre [tema], con respuesta y explicación.”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502920" y="2999232"/>
            <a:ext cx="3977640" cy="146304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85800" y="3182112"/>
            <a:ext cx="420624" cy="420624"/>
          </a:xfrm>
          <a:prstGeom prst="ellipse">
            <a:avLst/>
          </a:prstGeom>
          <a:solidFill>
            <a:srgbClr val="FFF3D6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50" y="3283062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34440" y="323697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Diferenciar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1234440" y="356616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“Reescribe este texto en tres niveles: básico, intermedio y avanzado.”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4663440" y="2999232"/>
            <a:ext cx="3977640" cy="146304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4846320" y="3182112"/>
            <a:ext cx="420624" cy="420624"/>
          </a:xfrm>
          <a:prstGeom prst="ellipse">
            <a:avLst/>
          </a:prstGeom>
          <a:solidFill>
            <a:srgbClr val="FFF3D6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7270" y="3283062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394960" y="323697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Indagar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5394960" y="356616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i="1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“Propón un problema real de [contexto] que se resuelva aplicando [concepto].”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5" name="Text 19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2</a:t>
            </a:r>
            <a:endParaRPr lang="en-US" sz="850" dirty="0"/>
          </a:p>
        </p:txBody>
      </p:sp>
      <p:sp>
        <p:nvSpPr>
          <p:cNvPr id="26" name="Text 20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16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UNA ADVERTENCIA NECESARIA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IA se equivoca con seguridad: verifica siempre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886200" cy="3246120"/>
          </a:xfrm>
          <a:prstGeom prst="roundRect">
            <a:avLst>
              <a:gd name="adj" fmla="val 1690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627632"/>
            <a:ext cx="548640" cy="548640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914" y="1759306"/>
            <a:ext cx="285293" cy="28529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304288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“Alucinaciones”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77240" y="2798064"/>
            <a:ext cx="33832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DCE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puede afirmar datos falsos —fechas, fórmulas, citas— con total confianza. No “sabe”: predice texto probable.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617720" y="1371600"/>
            <a:ext cx="4023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800600" y="1545336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161" y="1641897"/>
            <a:ext cx="209215" cy="20921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49240" y="1453896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Contrasta los datos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 fórmulas, cifras y hechos con fuentes confiables.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4617720" y="2212848"/>
            <a:ext cx="4023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4800600" y="2386584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161" y="2483145"/>
            <a:ext cx="209215" cy="20921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349240" y="2295144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Tú eres el experto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criterio disciplinar es el filtro final.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4617720" y="3054096"/>
            <a:ext cx="4023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4800600" y="3227832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161" y="3324393"/>
            <a:ext cx="209215" cy="209215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349240" y="3136392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Enséñalo a verificar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Convierte el error de la IA en ejercicio de pensamiento crítico.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4617720" y="3895344"/>
            <a:ext cx="4023360" cy="749808"/>
          </a:xfrm>
          <a:prstGeom prst="roundRect">
            <a:avLst>
              <a:gd name="adj" fmla="val 731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4800600" y="4069080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161" y="4165641"/>
            <a:ext cx="209215" cy="209215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5349240" y="3977640"/>
            <a:ext cx="3154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 los datos</a:t>
            </a:r>
            <a:endParaRPr lang="en-US" sz="120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compartas información personal de tus estudiantes.</a:t>
            </a:r>
            <a:endParaRPr lang="en-US" sz="1200" dirty="0"/>
          </a:p>
        </p:txBody>
      </p:sp>
      <p:sp>
        <p:nvSpPr>
          <p:cNvPr id="25" name="Shape 18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6" name="Text 19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2</a:t>
            </a:r>
            <a:endParaRPr lang="en-US" sz="850" dirty="0"/>
          </a:p>
        </p:txBody>
      </p:sp>
      <p:sp>
        <p:nvSpPr>
          <p:cNvPr id="27" name="Text 20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17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126480" y="365760"/>
            <a:ext cx="4023360" cy="40233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12280" y="1051560"/>
            <a:ext cx="2651760" cy="26517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5B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98080" y="1737360"/>
            <a:ext cx="1280160" cy="1280160"/>
          </a:xfrm>
          <a:prstGeom prst="ellipse">
            <a:avLst/>
          </a:prstGeom>
          <a:solidFill>
            <a:srgbClr val="003B71"/>
          </a:solidFill>
          <a:ln w="19050">
            <a:solidFill>
              <a:srgbClr val="F5A8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82128" y="2121408"/>
            <a:ext cx="512064" cy="51206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6" name="Text 4"/>
          <p:cNvSpPr/>
          <p:nvPr/>
        </p:nvSpPr>
        <p:spPr>
          <a:xfrm>
            <a:off x="530352" y="7772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38912" y="868680"/>
            <a:ext cx="3657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12000" dirty="0"/>
          </a:p>
        </p:txBody>
      </p:sp>
      <p:sp>
        <p:nvSpPr>
          <p:cNvPr id="8" name="Text 6"/>
          <p:cNvSpPr/>
          <p:nvPr/>
        </p:nvSpPr>
        <p:spPr>
          <a:xfrm>
            <a:off x="530352" y="2880360"/>
            <a:ext cx="5760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Análisis de experiencias en el aula de ciencias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530352" y="4224528"/>
            <a:ext cx="742493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0352" y="4224528"/>
            <a:ext cx="74249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Física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437437" y="4224528"/>
            <a:ext cx="81747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37437" y="4224528"/>
            <a:ext cx="81747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Química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419502" y="4224528"/>
            <a:ext cx="89245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419502" y="4224528"/>
            <a:ext cx="8924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Biología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476549" y="4224528"/>
            <a:ext cx="967435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476549" y="4224528"/>
            <a:ext cx="9674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Lecciones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30352" y="4809744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Sesión 2 · UTP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03 · TRES EXPERIENCIAS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IA aterrizada en física, química y biología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90800" cy="3063240"/>
          </a:xfrm>
          <a:prstGeom prst="roundRect">
            <a:avLst>
              <a:gd name="adj" fmla="val 211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04088" y="1591056"/>
            <a:ext cx="512064" cy="51206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983" y="1713951"/>
            <a:ext cx="266273" cy="26627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44168" y="1700784"/>
            <a:ext cx="158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Física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04088" y="2286000"/>
            <a:ext cx="21884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Simulación de PhET + ChatGPT que explica el fenómeno por niveles, según las preguntas del grupo.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704088" y="3611880"/>
            <a:ext cx="2188464" cy="603504"/>
          </a:xfrm>
          <a:prstGeom prst="roundRect">
            <a:avLst>
              <a:gd name="adj" fmla="val 12121"/>
            </a:avLst>
          </a:prstGeom>
          <a:solidFill>
            <a:srgbClr val="EEF5FC"/>
          </a:solidFill>
          <a:ln/>
        </p:spPr>
      </p:sp>
      <p:sp>
        <p:nvSpPr>
          <p:cNvPr id="10" name="Text 7"/>
          <p:cNvSpPr/>
          <p:nvPr/>
        </p:nvSpPr>
        <p:spPr>
          <a:xfrm>
            <a:off x="813816" y="3611880"/>
            <a:ext cx="19690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Circuitos y campos sin laboratorio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3276600" y="1371600"/>
            <a:ext cx="2590800" cy="3063240"/>
          </a:xfrm>
          <a:prstGeom prst="roundRect">
            <a:avLst>
              <a:gd name="adj" fmla="val 211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477768" y="1591056"/>
            <a:ext cx="512064" cy="51206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663" y="1713951"/>
            <a:ext cx="266273" cy="26627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117848" y="1700784"/>
            <a:ext cx="158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Química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3477768" y="2286000"/>
            <a:ext cx="21884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DALL·E y analogías generadas para visualizar lo invisible: moléculas, enlaces y reacciones.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3477768" y="3611880"/>
            <a:ext cx="2188464" cy="603504"/>
          </a:xfrm>
          <a:prstGeom prst="roundRect">
            <a:avLst>
              <a:gd name="adj" fmla="val 12121"/>
            </a:avLst>
          </a:prstGeom>
          <a:solidFill>
            <a:srgbClr val="EEF5FC"/>
          </a:solidFill>
          <a:ln/>
        </p:spPr>
      </p:sp>
      <p:sp>
        <p:nvSpPr>
          <p:cNvPr id="17" name="Text 13"/>
          <p:cNvSpPr/>
          <p:nvPr/>
        </p:nvSpPr>
        <p:spPr>
          <a:xfrm>
            <a:off x="3587496" y="3611880"/>
            <a:ext cx="19690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enlace, fácil de imaginar</a:t>
            </a:r>
            <a:endParaRPr lang="en-US" sz="980" dirty="0"/>
          </a:p>
        </p:txBody>
      </p:sp>
      <p:sp>
        <p:nvSpPr>
          <p:cNvPr id="18" name="Shape 14"/>
          <p:cNvSpPr/>
          <p:nvPr/>
        </p:nvSpPr>
        <p:spPr>
          <a:xfrm>
            <a:off x="6050280" y="1371600"/>
            <a:ext cx="2590800" cy="3063240"/>
          </a:xfrm>
          <a:prstGeom prst="roundRect">
            <a:avLst>
              <a:gd name="adj" fmla="val 211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6251448" y="1591056"/>
            <a:ext cx="512064" cy="51206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343" y="1713951"/>
            <a:ext cx="266273" cy="266273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891528" y="1700784"/>
            <a:ext cx="158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Biología</a:t>
            </a:r>
            <a:endParaRPr lang="en-US" sz="1500" dirty="0"/>
          </a:p>
        </p:txBody>
      </p:sp>
      <p:sp>
        <p:nvSpPr>
          <p:cNvPr id="22" name="Text 17"/>
          <p:cNvSpPr/>
          <p:nvPr/>
        </p:nvSpPr>
        <p:spPr>
          <a:xfrm>
            <a:off x="6251448" y="2286000"/>
            <a:ext cx="21884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Clasificador en Teachable Machine entrenado por los estudiantes para identificar especies.</a:t>
            </a:r>
            <a:endParaRPr lang="en-US" sz="1100" dirty="0"/>
          </a:p>
        </p:txBody>
      </p:sp>
      <p:sp>
        <p:nvSpPr>
          <p:cNvPr id="23" name="Shape 18"/>
          <p:cNvSpPr/>
          <p:nvPr/>
        </p:nvSpPr>
        <p:spPr>
          <a:xfrm>
            <a:off x="6251448" y="3611880"/>
            <a:ext cx="2188464" cy="603504"/>
          </a:xfrm>
          <a:prstGeom prst="roundRect">
            <a:avLst>
              <a:gd name="adj" fmla="val 12121"/>
            </a:avLst>
          </a:prstGeom>
          <a:solidFill>
            <a:srgbClr val="EEF5FC"/>
          </a:solidFill>
          <a:ln/>
        </p:spPr>
      </p:sp>
      <p:sp>
        <p:nvSpPr>
          <p:cNvPr id="24" name="Text 19"/>
          <p:cNvSpPr/>
          <p:nvPr/>
        </p:nvSpPr>
        <p:spPr>
          <a:xfrm>
            <a:off x="6361176" y="3611880"/>
            <a:ext cx="19690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entrenada por el aula</a:t>
            </a:r>
            <a:endParaRPr lang="en-US" sz="980" dirty="0"/>
          </a:p>
        </p:txBody>
      </p:sp>
      <p:sp>
        <p:nvSpPr>
          <p:cNvPr id="25" name="Shape 20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6" name="Text 21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2</a:t>
            </a:r>
            <a:endParaRPr lang="en-US" sz="850" dirty="0"/>
          </a:p>
        </p:txBody>
      </p:sp>
      <p:sp>
        <p:nvSpPr>
          <p:cNvPr id="27" name="Text 22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19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03 · LO QUE APRENDIMOS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Qué funcionó y qué conviene cuidar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F6E56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 QUE FUNCIONA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709160" y="129844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23A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 QUE HAY QUE CUIDAR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664208"/>
            <a:ext cx="3931920" cy="658368"/>
          </a:xfrm>
          <a:prstGeom prst="roundRect">
            <a:avLst>
              <a:gd name="adj" fmla="val 8333"/>
            </a:avLst>
          </a:prstGeom>
          <a:solidFill>
            <a:srgbClr val="E1F5EE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874520"/>
            <a:ext cx="237744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42416" y="1664208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Empezar con un objetivo claro, no con la herramienta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709160" y="1664208"/>
            <a:ext cx="3931920" cy="658368"/>
          </a:xfrm>
          <a:prstGeom prst="roundRect">
            <a:avLst>
              <a:gd name="adj" fmla="val 8333"/>
            </a:avLst>
          </a:prstGeom>
          <a:solidFill>
            <a:srgbClr val="F7E3E6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1874520"/>
            <a:ext cx="237744" cy="23774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248656" y="1664208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Confiar sin revisar lo que produce la IA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502920" y="2432304"/>
            <a:ext cx="3931920" cy="658368"/>
          </a:xfrm>
          <a:prstGeom prst="roundRect">
            <a:avLst>
              <a:gd name="adj" fmla="val 8333"/>
            </a:avLst>
          </a:prstGeom>
          <a:solidFill>
            <a:srgbClr val="E1F5EE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642616"/>
            <a:ext cx="237744" cy="23774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042416" y="2432304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Combinar IA con experiencias prácticas reales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4709160" y="2432304"/>
            <a:ext cx="3931920" cy="658368"/>
          </a:xfrm>
          <a:prstGeom prst="roundRect">
            <a:avLst>
              <a:gd name="adj" fmla="val 8333"/>
            </a:avLst>
          </a:prstGeom>
          <a:solidFill>
            <a:srgbClr val="F7E3E6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2642616"/>
            <a:ext cx="237744" cy="23774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248656" y="2432304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Compartir datos personales de menores</a:t>
            </a:r>
            <a:endParaRPr lang="en-US" sz="1100" dirty="0"/>
          </a:p>
        </p:txBody>
      </p:sp>
      <p:sp>
        <p:nvSpPr>
          <p:cNvPr id="18" name="Shape 12"/>
          <p:cNvSpPr/>
          <p:nvPr/>
        </p:nvSpPr>
        <p:spPr>
          <a:xfrm>
            <a:off x="502920" y="3200400"/>
            <a:ext cx="3931920" cy="658368"/>
          </a:xfrm>
          <a:prstGeom prst="roundRect">
            <a:avLst>
              <a:gd name="adj" fmla="val 8333"/>
            </a:avLst>
          </a:prstGeom>
          <a:solidFill>
            <a:srgbClr val="E1F5EE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410712"/>
            <a:ext cx="237744" cy="237744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042416" y="320040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el estudiante sea protagonista, no espectador</a:t>
            </a:r>
            <a:endParaRPr lang="en-US" sz="1100" dirty="0"/>
          </a:p>
        </p:txBody>
      </p:sp>
      <p:sp>
        <p:nvSpPr>
          <p:cNvPr id="21" name="Shape 14"/>
          <p:cNvSpPr/>
          <p:nvPr/>
        </p:nvSpPr>
        <p:spPr>
          <a:xfrm>
            <a:off x="4709160" y="3200400"/>
            <a:ext cx="3931920" cy="658368"/>
          </a:xfrm>
          <a:prstGeom prst="roundRect">
            <a:avLst>
              <a:gd name="adj" fmla="val 8333"/>
            </a:avLst>
          </a:prstGeom>
          <a:solidFill>
            <a:srgbClr val="F7E3E6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2040" y="3410712"/>
            <a:ext cx="237744" cy="237744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5248656" y="3200400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la IA como reemplazo del pensar</a:t>
            </a:r>
            <a:endParaRPr lang="en-US" sz="1100" dirty="0"/>
          </a:p>
        </p:txBody>
      </p:sp>
      <p:sp>
        <p:nvSpPr>
          <p:cNvPr id="24" name="Shape 16"/>
          <p:cNvSpPr/>
          <p:nvPr/>
        </p:nvSpPr>
        <p:spPr>
          <a:xfrm>
            <a:off x="502920" y="3968496"/>
            <a:ext cx="3931920" cy="658368"/>
          </a:xfrm>
          <a:prstGeom prst="roundRect">
            <a:avLst>
              <a:gd name="adj" fmla="val 8333"/>
            </a:avLst>
          </a:prstGeom>
          <a:solidFill>
            <a:srgbClr val="E1F5EE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4178808"/>
            <a:ext cx="237744" cy="237744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1042416" y="3968496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Verificar y discutir las salidas en grupo</a:t>
            </a:r>
            <a:endParaRPr lang="en-US" sz="1100" dirty="0"/>
          </a:p>
        </p:txBody>
      </p:sp>
      <p:sp>
        <p:nvSpPr>
          <p:cNvPr id="27" name="Shape 18"/>
          <p:cNvSpPr/>
          <p:nvPr/>
        </p:nvSpPr>
        <p:spPr>
          <a:xfrm>
            <a:off x="4709160" y="3968496"/>
            <a:ext cx="3931920" cy="658368"/>
          </a:xfrm>
          <a:prstGeom prst="roundRect">
            <a:avLst>
              <a:gd name="adj" fmla="val 8333"/>
            </a:avLst>
          </a:prstGeom>
          <a:solidFill>
            <a:srgbClr val="F7E3E6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2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040" y="4178808"/>
            <a:ext cx="237744" cy="237744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5248656" y="3968496"/>
            <a:ext cx="3291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A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Deslumbrarse con la novedad sin pertinencia</a:t>
            </a:r>
            <a:endParaRPr lang="en-US" sz="1100" dirty="0"/>
          </a:p>
        </p:txBody>
      </p:sp>
      <p:sp>
        <p:nvSpPr>
          <p:cNvPr id="30" name="Shape 20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1" name="Text 21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2</a:t>
            </a:r>
            <a:endParaRPr lang="en-US" sz="850" dirty="0"/>
          </a:p>
        </p:txBody>
      </p:sp>
      <p:sp>
        <p:nvSpPr>
          <p:cNvPr id="32" name="Text 22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20</a:t>
            </a:r>
            <a:endParaRPr lang="en-US" sz="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MANOS A LA OBRA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Laboratorio: Prompts para enseñar ciencias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651760" cy="3246120"/>
          </a:xfrm>
          <a:prstGeom prst="roundRect">
            <a:avLst>
              <a:gd name="adj" fmla="val 2069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627632"/>
            <a:ext cx="512064" cy="512064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415" y="1750527"/>
            <a:ext cx="266273" cy="26627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22860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Banco de prompts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31520" y="2880360"/>
            <a:ext cx="2240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DCE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Diseñamos, probamos y verificamos prompts útiles para nuestras asignaturas.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731520" y="3840480"/>
            <a:ext cx="2240280" cy="457200"/>
          </a:xfrm>
          <a:prstGeom prst="roundRect">
            <a:avLst>
              <a:gd name="adj" fmla="val 16000"/>
            </a:avLst>
          </a:prstGeom>
          <a:solidFill>
            <a:srgbClr val="F5A800"/>
          </a:solidFill>
          <a:ln/>
        </p:spPr>
      </p:sp>
      <p:sp>
        <p:nvSpPr>
          <p:cNvPr id="10" name="Text 7"/>
          <p:cNvSpPr/>
          <p:nvPr/>
        </p:nvSpPr>
        <p:spPr>
          <a:xfrm>
            <a:off x="731520" y="384048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51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parejas · 40 min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429000" y="1371600"/>
            <a:ext cx="52120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611880" y="1527048"/>
            <a:ext cx="402336" cy="402336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3" name="Text 10"/>
          <p:cNvSpPr/>
          <p:nvPr/>
        </p:nvSpPr>
        <p:spPr>
          <a:xfrm>
            <a:off x="3611880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160520" y="1444752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Elige un concepto difícil</a:t>
            </a:r>
            <a:endParaRPr lang="en-US" sz="115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Uno que tus estudiantes batallen en aprender cada año.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3429000" y="2221992"/>
            <a:ext cx="52120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3611880" y="2377440"/>
            <a:ext cx="402336" cy="402336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7" name="Text 14"/>
          <p:cNvSpPr/>
          <p:nvPr/>
        </p:nvSpPr>
        <p:spPr>
          <a:xfrm>
            <a:off x="361188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4160520" y="2295144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Escribe el prompt</a:t>
            </a:r>
            <a:endParaRPr lang="en-US" sz="115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 Rol + Tarea + Contexto + Formato.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3429000" y="3072384"/>
            <a:ext cx="52120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3611880" y="3227832"/>
            <a:ext cx="402336" cy="402336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21" name="Text 18"/>
          <p:cNvSpPr/>
          <p:nvPr/>
        </p:nvSpPr>
        <p:spPr>
          <a:xfrm>
            <a:off x="3611880" y="32278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4160520" y="3145536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Prueba y verifica</a:t>
            </a:r>
            <a:endParaRPr lang="en-US" sz="115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 la exactitud científica y afina el pedido.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3429000" y="3922776"/>
            <a:ext cx="52120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3611880" y="4078224"/>
            <a:ext cx="402336" cy="402336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25" name="Text 22"/>
          <p:cNvSpPr/>
          <p:nvPr/>
        </p:nvSpPr>
        <p:spPr>
          <a:xfrm>
            <a:off x="3611880" y="407822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4160520" y="3995928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Aporta al banco común</a:t>
            </a:r>
            <a:endParaRPr lang="en-US" sz="115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Compartimos los mejores prompts del grupo.</a:t>
            </a:r>
            <a:endParaRPr lang="en-US" sz="1150" dirty="0"/>
          </a:p>
        </p:txBody>
      </p:sp>
      <p:sp>
        <p:nvSpPr>
          <p:cNvPr id="27" name="Shape 24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8" name="Text 25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2</a:t>
            </a:r>
            <a:endParaRPr lang="en-US" sz="850" dirty="0"/>
          </a:p>
        </p:txBody>
      </p:sp>
      <p:sp>
        <p:nvSpPr>
          <p:cNvPr id="29" name="Text 26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21</a:t>
            </a:r>
            <a:endParaRPr lang="en-US" sz="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DESPUÉS DE LA SESIÓN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Trabajo autónomo y preparación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9080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04088" y="1572768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5038" y="1673718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04088" y="2121408"/>
            <a:ext cx="2188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Explora una herramienta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04088" y="2542032"/>
            <a:ext cx="218846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 una hora a probar a fondo ChatGPT, Teachable Machine o DALL·E con tu asignatura.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276600" y="1371600"/>
            <a:ext cx="259080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477768" y="1572768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718" y="1673718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477768" y="2121408"/>
            <a:ext cx="2188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Amplía tu banco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3477768" y="2542032"/>
            <a:ext cx="218846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 y verifica al menos cinco prompts propios, listos para usar en clase.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6050280" y="1371600"/>
            <a:ext cx="259080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251448" y="1572768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398" y="1673718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51448" y="2121408"/>
            <a:ext cx="218846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Lectura sugerida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6251448" y="2542032"/>
            <a:ext cx="2188464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Holmes, Bialik &amp; Fadel (2019): aplicaciones de la IA en la educación.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502920" y="3749040"/>
            <a:ext cx="8138160" cy="896112"/>
          </a:xfrm>
          <a:prstGeom prst="roundRect">
            <a:avLst>
              <a:gd name="adj" fmla="val 6122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713232" y="3968496"/>
            <a:ext cx="457200" cy="457200"/>
          </a:xfrm>
          <a:prstGeom prst="ellipse">
            <a:avLst/>
          </a:prstGeom>
          <a:solidFill>
            <a:srgbClr val="F5A800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078224"/>
            <a:ext cx="237744" cy="23774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325880" y="3840480"/>
            <a:ext cx="71780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7A54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la Sesión 3:  </a:t>
            </a:r>
            <a:pPr indent="0" marL="0">
              <a:buNone/>
            </a:pPr>
            <a:r>
              <a:rPr lang="en-US" sz="12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trae el problema de aprendizaje que elegiste. Empezaremos a convertirlo en un recurso didáctico innovador con apoyo de IA.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4" name="Text 18"/>
          <p:cNvSpPr/>
          <p:nvPr/>
        </p:nvSpPr>
        <p:spPr>
          <a:xfrm>
            <a:off x="804672" y="4809744"/>
            <a:ext cx="51206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2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22</a:t>
            </a:r>
            <a:endParaRPr lang="en-US" sz="8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03720" y="-1417320"/>
            <a:ext cx="4206240" cy="420624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635240" y="-685800"/>
            <a:ext cx="2743200" cy="274320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5B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75320" y="0"/>
            <a:ext cx="1005840" cy="1005840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5" name="Text 3"/>
          <p:cNvSpPr/>
          <p:nvPr/>
        </p:nvSpPr>
        <p:spPr>
          <a:xfrm>
            <a:off x="530352" y="96012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PARA LLEVARSE DE LA SESIÓN 2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6675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herramienta no enseña: enseña el docente que sabe para qué usarla.</a:t>
            </a:r>
            <a:endParaRPr lang="en-US" sz="2900" dirty="0"/>
          </a:p>
        </p:txBody>
      </p:sp>
      <p:sp>
        <p:nvSpPr>
          <p:cNvPr id="7" name="Shape 5"/>
          <p:cNvSpPr/>
          <p:nvPr/>
        </p:nvSpPr>
        <p:spPr>
          <a:xfrm>
            <a:off x="530352" y="3200400"/>
            <a:ext cx="5669280" cy="914400"/>
          </a:xfrm>
          <a:prstGeom prst="roundRect">
            <a:avLst>
              <a:gd name="adj" fmla="val 8000"/>
            </a:avLst>
          </a:prstGeom>
          <a:solidFill>
            <a:srgbClr val="003B71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333756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PRÓXIMA SESIÓN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777240" y="3584448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3 · Diseño pedagógico con IA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30352" y="452628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PhD. Álvaro Cárdenas Orozco  ·  alvaro.cardenas.orozco@gmail.com  ·  Universidad Tecnológica de Pereira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2 · Herramientas emergentes para la enseñanza de las ciencias</dc:title>
  <dc:subject>PptxGenJS Presentation</dc:subject>
  <dc:creator>PhD. Álvaro Cárdenas Orozco</dc:creator>
  <cp:lastModifiedBy>PhD. Álvaro Cárdenas Orozco</cp:lastModifiedBy>
  <cp:revision>1</cp:revision>
  <dcterms:created xsi:type="dcterms:W3CDTF">2026-06-13T04:53:28Z</dcterms:created>
  <dcterms:modified xsi:type="dcterms:W3CDTF">2026-06-13T04:53:28Z</dcterms:modified>
</cp:coreProperties>
</file>