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6793992" y="877824"/>
            <a:ext cx="1124712" cy="24688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918704" y="877824"/>
            <a:ext cx="694944" cy="69494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793992" y="1124712"/>
            <a:ext cx="502920" cy="1143000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V="1">
            <a:off x="7296912" y="1572768"/>
            <a:ext cx="1316736" cy="69494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96912" y="2267712"/>
            <a:ext cx="1060704" cy="51206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8357616" y="1572768"/>
            <a:ext cx="256032" cy="120700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6880860" y="2267712"/>
            <a:ext cx="416052" cy="122986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80860" y="3497580"/>
            <a:ext cx="1129284" cy="67208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010144" y="2779776"/>
            <a:ext cx="347472" cy="138988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010144" y="3671316"/>
            <a:ext cx="690372" cy="49834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57616" y="2779776"/>
            <a:ext cx="342900" cy="891540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20840" y="1051560"/>
            <a:ext cx="146304" cy="146304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14" name="Shape 12"/>
          <p:cNvSpPr/>
          <p:nvPr/>
        </p:nvSpPr>
        <p:spPr>
          <a:xfrm>
            <a:off x="7818120" y="777240"/>
            <a:ext cx="201168" cy="201168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5" name="Shape 13"/>
          <p:cNvSpPr/>
          <p:nvPr/>
        </p:nvSpPr>
        <p:spPr>
          <a:xfrm>
            <a:off x="8549640" y="1508760"/>
            <a:ext cx="128016" cy="128016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16" name="Shape 14"/>
          <p:cNvSpPr/>
          <p:nvPr/>
        </p:nvSpPr>
        <p:spPr>
          <a:xfrm>
            <a:off x="7178040" y="2148840"/>
            <a:ext cx="237744" cy="237744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17" name="Shape 15"/>
          <p:cNvSpPr/>
          <p:nvPr/>
        </p:nvSpPr>
        <p:spPr>
          <a:xfrm>
            <a:off x="8275320" y="2697480"/>
            <a:ext cx="164592" cy="164592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8" name="Shape 16"/>
          <p:cNvSpPr/>
          <p:nvPr/>
        </p:nvSpPr>
        <p:spPr>
          <a:xfrm>
            <a:off x="6812280" y="3429000"/>
            <a:ext cx="137160" cy="137160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19" name="Shape 17"/>
          <p:cNvSpPr/>
          <p:nvPr/>
        </p:nvSpPr>
        <p:spPr>
          <a:xfrm>
            <a:off x="7909560" y="4069080"/>
            <a:ext cx="201168" cy="201168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20" name="Shape 18"/>
          <p:cNvSpPr/>
          <p:nvPr/>
        </p:nvSpPr>
        <p:spPr>
          <a:xfrm>
            <a:off x="8641080" y="3611880"/>
            <a:ext cx="118872" cy="118872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21" name="Shape 19"/>
          <p:cNvSpPr/>
          <p:nvPr/>
        </p:nvSpPr>
        <p:spPr>
          <a:xfrm>
            <a:off x="502920" y="457200"/>
            <a:ext cx="137160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</p:spPr>
      </p:sp>
      <p:pic>
        <p:nvPicPr>
          <p:cNvPr id="22" name="Image 0" descr="/Users/alvarocardenasorozco/Desktop/PROYECTOS/DIPLOMADO IA EN EDUCACION/docs/img/logo-ut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66928"/>
            <a:ext cx="1060704" cy="38404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530352" y="148132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DIPLOMADO IA EN EDUCACIÓN · MÓDULO 9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530352" y="1847088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F5A800"/>
          </a:solidFill>
          <a:ln/>
        </p:spPr>
      </p:sp>
      <p:sp>
        <p:nvSpPr>
          <p:cNvPr id="25" name="Text 22"/>
          <p:cNvSpPr/>
          <p:nvPr/>
        </p:nvSpPr>
        <p:spPr>
          <a:xfrm>
            <a:off x="530352" y="184708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SESIÓN 3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502920" y="2304288"/>
            <a:ext cx="5852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Diseño pedagógico con IA</a:t>
            </a:r>
            <a:endParaRPr lang="en-US" sz="3300" dirty="0"/>
          </a:p>
        </p:txBody>
      </p:sp>
      <p:sp>
        <p:nvSpPr>
          <p:cNvPr id="27" name="Text 24"/>
          <p:cNvSpPr/>
          <p:nvPr/>
        </p:nvSpPr>
        <p:spPr>
          <a:xfrm>
            <a:off x="530352" y="389534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concepto difícil al recurso didáctico innovador: diseñar con IA, accesibilidad y enfoque CTS.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530352" y="452628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PhD. Álvaro Cárdenas Orozco  ·  Universidad Tecnológica de Pereira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SESIÓN 3 · PUNTO DE PARTIDA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ruta de hoy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0408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0408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Diseñar recursos con IA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0408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problema de aprendizaje al recurso didáctico, paso a paso, con apoyo de la IA.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7660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47776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347776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Accesibilidad y creatividad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47776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Principios para que el recurso sea pertinente, inclusivo y memorable.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5028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5144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25144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enfoque CTS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25144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Ciencia en contexto, tecnología con propósito y sociedad como horizonte.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3931920"/>
            <a:ext cx="8138160" cy="713232"/>
          </a:xfrm>
          <a:prstGeom prst="roundRect">
            <a:avLst>
              <a:gd name="adj" fmla="val 7692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13232" y="4069080"/>
            <a:ext cx="438912" cy="438912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571" y="4174419"/>
            <a:ext cx="228234" cy="22823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298448" y="404164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Laboratorio de cierre:  </a:t>
            </a:r>
            <a:pPr indent="0" marL="0">
              <a:buNone/>
            </a:pPr>
            <a:r>
              <a:rPr lang="en-US" sz="1200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concepto al recurso — prototiparás un recurso didáctico para tu propia asignatura.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589520" y="4133088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EEF5FC"/>
          </a:solidFill>
          <a:ln w="12700">
            <a:solidFill>
              <a:srgbClr val="DCEAF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0" y="413308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B7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horas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3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DONDE QUEDAMOS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 las herramientas al diseño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31920" cy="2788920"/>
          </a:xfrm>
          <a:prstGeom prst="roundRect">
            <a:avLst>
              <a:gd name="adj" fmla="val 1967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415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2860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 la Sesión 2 vimos…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77240" y="2715768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9" name="Text 6"/>
          <p:cNvSpPr/>
          <p:nvPr/>
        </p:nvSpPr>
        <p:spPr>
          <a:xfrm>
            <a:off x="987552" y="2606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de IA y cómo elegirlas.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77240" y="3099816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1" name="Text 8"/>
          <p:cNvSpPr/>
          <p:nvPr/>
        </p:nvSpPr>
        <p:spPr>
          <a:xfrm>
            <a:off x="987552" y="299008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Generar, evaluar y predecir con IA.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777240" y="3483864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3" name="Text 10"/>
          <p:cNvSpPr/>
          <p:nvPr/>
        </p:nvSpPr>
        <p:spPr>
          <a:xfrm>
            <a:off x="987552" y="337413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arte del prompt y la verificación.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617720" y="1371600"/>
            <a:ext cx="4023360" cy="2788920"/>
          </a:xfrm>
          <a:prstGeom prst="roundRect">
            <a:avLst>
              <a:gd name="adj" fmla="val 1967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846320" y="1627632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215" y="1750527"/>
            <a:ext cx="266273" cy="26627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846320" y="22860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A54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Hoy nos preguntamos…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4846320" y="2670048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sé usar las herramientas. Ahora, ¿cómo diseño un recurso didáctico que de verdad ayude a aprender —accesible, pertinente y con sentido social— y no solo una actividad llamativa?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0" name="Text 16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Diseñar recursos didácticos innovadores con IA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742493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74249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Qué 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437437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37437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Proceso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419502" y="4224528"/>
            <a:ext cx="1117397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19502" y="4224528"/>
            <a:ext cx="111739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Co-creación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01491" y="4224528"/>
            <a:ext cx="667512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01491" y="4224528"/>
            <a:ext cx="667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Tipos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3 · UTP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CONCEPTO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hace innovador a un recurso didáctico?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580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"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04672" y="210312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el que usa más tecnología, sino el que </a:t>
            </a:r>
            <a:pPr indent="0" marL="0">
              <a:buNone/>
            </a:pPr>
            <a:r>
              <a:rPr lang="en-US" sz="15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resuelve mejor un problema de aprendizaje</a:t>
            </a:r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real, con una experiencia </a:t>
            </a:r>
            <a:pPr indent="0" marL="0">
              <a:buNone/>
            </a:pPr>
            <a:r>
              <a:rPr lang="en-US" sz="15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significativa</a:t>
            </a:r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el estudiante.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4617720" y="1371600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800600" y="152704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7161" y="1623609"/>
            <a:ext cx="209215" cy="20921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349240" y="144475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Pertinente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 a una necesidad real del currículo y del aula.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17720" y="2176272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00600" y="233172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2428281"/>
            <a:ext cx="209215" cy="20921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49240" y="224942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Accesible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Pensado para que todos puedan aprender con él.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617720" y="2980944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800600" y="313639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3232953"/>
            <a:ext cx="209215" cy="20921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349240" y="30540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Situado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Conectado con el contexto y la vida del estudiante.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4617720" y="3785616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00600" y="394106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4037625"/>
            <a:ext cx="209215" cy="20921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49240" y="385876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Creativo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Despierta curiosidad y motiva a seguir aprendiendo.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4" name="Text 18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EL PROCESO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Diseñar con método: Design Thinking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20470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4588" y="1760037"/>
            <a:ext cx="247254" cy="24725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57784" y="2267712"/>
            <a:ext cx="140086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· Empatizar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12648" y="2596896"/>
            <a:ext cx="1291133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qué le cuesta aprender a tu estudiante.</a:t>
            </a:r>
            <a:endParaRPr lang="en-US" sz="980" dirty="0"/>
          </a:p>
        </p:txBody>
      </p:sp>
      <p:sp>
        <p:nvSpPr>
          <p:cNvPr id="9" name="Shape 6"/>
          <p:cNvSpPr/>
          <p:nvPr/>
        </p:nvSpPr>
        <p:spPr>
          <a:xfrm>
            <a:off x="2159813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677363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480" y="1760037"/>
            <a:ext cx="247254" cy="24725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214677" y="2267712"/>
            <a:ext cx="140086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· Definir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2269541" y="2596896"/>
            <a:ext cx="1291133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Formular con precisión el problema a resolver.</a:t>
            </a:r>
            <a:endParaRPr lang="en-US" sz="980" dirty="0"/>
          </a:p>
        </p:txBody>
      </p:sp>
      <p:sp>
        <p:nvSpPr>
          <p:cNvPr id="14" name="Shape 10"/>
          <p:cNvSpPr/>
          <p:nvPr/>
        </p:nvSpPr>
        <p:spPr>
          <a:xfrm>
            <a:off x="3816706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334256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373" y="1760037"/>
            <a:ext cx="247254" cy="24725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71570" y="2267712"/>
            <a:ext cx="140086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· Idear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3926434" y="2596896"/>
            <a:ext cx="1291133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Imaginar soluciones; aquí la IA suma muchas ideas.</a:t>
            </a:r>
            <a:endParaRPr lang="en-US" sz="980" dirty="0"/>
          </a:p>
        </p:txBody>
      </p:sp>
      <p:sp>
        <p:nvSpPr>
          <p:cNvPr id="19" name="Shape 14"/>
          <p:cNvSpPr/>
          <p:nvPr/>
        </p:nvSpPr>
        <p:spPr>
          <a:xfrm>
            <a:off x="5473598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5991149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266" y="1760037"/>
            <a:ext cx="247254" cy="24725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528462" y="2267712"/>
            <a:ext cx="140086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· Prototipar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5583326" y="2596896"/>
            <a:ext cx="1291133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una primera versión del recurso.</a:t>
            </a:r>
            <a:endParaRPr lang="en-US" sz="980" dirty="0"/>
          </a:p>
        </p:txBody>
      </p:sp>
      <p:sp>
        <p:nvSpPr>
          <p:cNvPr id="24" name="Shape 18"/>
          <p:cNvSpPr/>
          <p:nvPr/>
        </p:nvSpPr>
        <p:spPr>
          <a:xfrm>
            <a:off x="7130491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648042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159" y="1760037"/>
            <a:ext cx="247254" cy="24725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185355" y="2267712"/>
            <a:ext cx="140086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 · Evaluar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7240219" y="2596896"/>
            <a:ext cx="1291133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Probar, recoger evidencia y mejorar.</a:t>
            </a:r>
            <a:endParaRPr lang="en-US" sz="980" dirty="0"/>
          </a:p>
        </p:txBody>
      </p:sp>
      <p:sp>
        <p:nvSpPr>
          <p:cNvPr id="29" name="Shape 22"/>
          <p:cNvSpPr/>
          <p:nvPr/>
        </p:nvSpPr>
        <p:spPr>
          <a:xfrm>
            <a:off x="502920" y="3977640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777240" y="4050792"/>
            <a:ext cx="7589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 ciclo, no una línea: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diseñar, probar y volver a diseñar. La primera versión nunca es la definitiva — y está bien.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2" name="Text 25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33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CO-CREACIÓN CON IA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Cómo co-crear un recurso con la 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1899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7503" y="1746138"/>
            <a:ext cx="256764" cy="2567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· Diagnostica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40080" y="2578608"/>
            <a:ext cx="145161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 qué concepto cuesta y por qué.</a:t>
            </a:r>
            <a:endParaRPr lang="en-US" sz="1020" dirty="0"/>
          </a:p>
        </p:txBody>
      </p:sp>
      <p:sp>
        <p:nvSpPr>
          <p:cNvPr id="9" name="Text 6"/>
          <p:cNvSpPr/>
          <p:nvPr/>
        </p:nvSpPr>
        <p:spPr>
          <a:xfrm>
            <a:off x="224713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264033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5640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913" y="1746138"/>
            <a:ext cx="256764" cy="2567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73177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· Define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2777490" y="2578608"/>
            <a:ext cx="145161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Fija el objetivo de aprendizaje y la estrategia.</a:t>
            </a:r>
            <a:endParaRPr lang="en-US" sz="1020" dirty="0"/>
          </a:p>
        </p:txBody>
      </p:sp>
      <p:sp>
        <p:nvSpPr>
          <p:cNvPr id="15" name="Text 11"/>
          <p:cNvSpPr/>
          <p:nvPr/>
        </p:nvSpPr>
        <p:spPr>
          <a:xfrm>
            <a:off x="438454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2"/>
          <p:cNvSpPr/>
          <p:nvPr/>
        </p:nvSpPr>
        <p:spPr>
          <a:xfrm>
            <a:off x="477774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39381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23" y="1746138"/>
            <a:ext cx="256764" cy="2567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86918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· Co-crea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914900" y="2578608"/>
            <a:ext cx="145161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propone; tú seleccionas, adaptas y enriqueces.</a:t>
            </a:r>
            <a:endParaRPr lang="en-US" sz="1020" dirty="0"/>
          </a:p>
        </p:txBody>
      </p:sp>
      <p:sp>
        <p:nvSpPr>
          <p:cNvPr id="21" name="Text 16"/>
          <p:cNvSpPr/>
          <p:nvPr/>
        </p:nvSpPr>
        <p:spPr>
          <a:xfrm>
            <a:off x="652195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17"/>
          <p:cNvSpPr/>
          <p:nvPr/>
        </p:nvSpPr>
        <p:spPr>
          <a:xfrm>
            <a:off x="691515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53122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733" y="1746138"/>
            <a:ext cx="256764" cy="2567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00659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· Valida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7052310" y="2578608"/>
            <a:ext cx="145161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Pruébalo con un par o estudiantes y ajusta.</a:t>
            </a:r>
            <a:endParaRPr lang="en-US" sz="1020" dirty="0"/>
          </a:p>
        </p:txBody>
      </p:sp>
      <p:sp>
        <p:nvSpPr>
          <p:cNvPr id="27" name="Shape 21"/>
          <p:cNvSpPr/>
          <p:nvPr/>
        </p:nvSpPr>
        <p:spPr>
          <a:xfrm>
            <a:off x="502920" y="3767328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777240" y="3877056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Tú diriges, la IA acompaña.  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acelera la generación de ideas y borradores; las decisiones pedagógicas —qué, para quién y para qué— siguen siendo tuyas.</a:t>
            </a:r>
            <a:endParaRPr lang="en-US" sz="1250" dirty="0"/>
          </a:p>
        </p:txBody>
      </p:sp>
      <p:sp>
        <p:nvSpPr>
          <p:cNvPr id="29" name="Shape 23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0" name="Text 24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31" name="Text 25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ABANICO DE POSIBILIDADES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Tipos de recursos que puedes diseñar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1615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Guías y talleres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8580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Secuencias de actividades para indagar y practicar.</a:t>
            </a:r>
            <a:endParaRPr lang="en-US" sz="103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5948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430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98983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Material visual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45948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Infografías, esquemas e ilustraciones explicativas.</a:t>
            </a:r>
            <a:endParaRPr lang="en-US" sz="103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3316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10" y="1655430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76351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Simulaciones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23316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Experimentos virtuales con PhET o GeoGebra.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50292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8580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50" y="328306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1615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Evaluaciones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68580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Rúbricas, cuestionarios y autoevaluaciones.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327660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45948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0430" y="3283062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98983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Interactivos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345948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Juegos, retos y actividades gamificadas.</a:t>
            </a:r>
            <a:endParaRPr lang="en-US" sz="1030" dirty="0"/>
          </a:p>
        </p:txBody>
      </p:sp>
      <p:sp>
        <p:nvSpPr>
          <p:cNvPr id="29" name="Shape 22"/>
          <p:cNvSpPr/>
          <p:nvPr/>
        </p:nvSpPr>
        <p:spPr>
          <a:xfrm>
            <a:off x="605028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23316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110" y="3283062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76351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Audio y pódcast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23316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Explicaciones y entrevistas para escuchar.</a:t>
            </a:r>
            <a:endParaRPr lang="en-US" sz="1030" dirty="0"/>
          </a:p>
        </p:txBody>
      </p:sp>
      <p:sp>
        <p:nvSpPr>
          <p:cNvPr id="34" name="Shape 2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5" name="Text 27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36" name="Text 2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Accesibilidad, pertinencia curricular y creatividad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1267358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12673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Accesibilidad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962302" y="4224528"/>
            <a:ext cx="1117397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962302" y="4224528"/>
            <a:ext cx="111739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Pertinencia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44291" y="4224528"/>
            <a:ext cx="1117397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44291" y="4224528"/>
            <a:ext cx="111739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Creatividad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526280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26280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Calidad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3 · UTP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ACCESIBILIDAD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Diseñar para que nadie quede afuera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2763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759306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04288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Diseño Universal del Aprendizaje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77240" y="2999232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Anticipar la diversidad desde el diseño: ofrecer varios caminos para aprender, en vez de uno solo para todos.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617720" y="1481328"/>
            <a:ext cx="4023360" cy="950976"/>
          </a:xfrm>
          <a:prstGeom prst="roundRect">
            <a:avLst>
              <a:gd name="adj" fmla="val 576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00600" y="175564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852209"/>
            <a:ext cx="209215" cy="20921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9240" y="1627632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Varias representaciones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349240" y="1938528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qué: texto, imagen, audio, video, simulación.</a:t>
            </a:r>
            <a:endParaRPr lang="en-US" sz="1030" dirty="0"/>
          </a:p>
        </p:txBody>
      </p:sp>
      <p:sp>
        <p:nvSpPr>
          <p:cNvPr id="14" name="Shape 10"/>
          <p:cNvSpPr/>
          <p:nvPr/>
        </p:nvSpPr>
        <p:spPr>
          <a:xfrm>
            <a:off x="4617720" y="2542032"/>
            <a:ext cx="4023360" cy="950976"/>
          </a:xfrm>
          <a:prstGeom prst="roundRect">
            <a:avLst>
              <a:gd name="adj" fmla="val 576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800600" y="281635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912913"/>
            <a:ext cx="209215" cy="20921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49240" y="2688336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Varias formas de expresión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5349240" y="299923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cómo: escribir, grabar, dibujar, construir.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4617720" y="3602736"/>
            <a:ext cx="4023360" cy="950976"/>
          </a:xfrm>
          <a:prstGeom prst="roundRect">
            <a:avLst>
              <a:gd name="adj" fmla="val 576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00600" y="3877056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973617"/>
            <a:ext cx="209215" cy="20921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49240" y="3749040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Varias formas de implicación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5349240" y="4059936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porqué: opciones que motiven a cada quien.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5" name="Text 19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6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PERTINENCIA CURRICULAR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Que todo recurso tenga un porqué curricular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725930" cy="210312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18997" y="1627632"/>
            <a:ext cx="493776" cy="49377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7503" y="1746138"/>
            <a:ext cx="256764" cy="2567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6072" y="2286000"/>
            <a:ext cx="157962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Estándar / DBA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30936" y="2852928"/>
            <a:ext cx="14698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el currículo espera para el grado.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24713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2640330" y="1417320"/>
            <a:ext cx="1725930" cy="210312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56407" y="1627632"/>
            <a:ext cx="493776" cy="49377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913" y="1746138"/>
            <a:ext cx="256764" cy="2567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713482" y="2286000"/>
            <a:ext cx="157962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Competencia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2768346" y="2852928"/>
            <a:ext cx="14698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capacidad que se busca desarrollar.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438454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2"/>
          <p:cNvSpPr/>
          <p:nvPr/>
        </p:nvSpPr>
        <p:spPr>
          <a:xfrm>
            <a:off x="4777740" y="1417320"/>
            <a:ext cx="1725930" cy="210312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393817" y="1627632"/>
            <a:ext cx="493776" cy="49377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23" y="1746138"/>
            <a:ext cx="256764" cy="2567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850892" y="2286000"/>
            <a:ext cx="157962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Objetivo de la clase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905756" y="2852928"/>
            <a:ext cx="14698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concreto que se aprenderá hoy.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652195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17"/>
          <p:cNvSpPr/>
          <p:nvPr/>
        </p:nvSpPr>
        <p:spPr>
          <a:xfrm>
            <a:off x="6915150" y="1417320"/>
            <a:ext cx="1725930" cy="210312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531227" y="1627632"/>
            <a:ext cx="493776" cy="49377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733" y="1746138"/>
            <a:ext cx="256764" cy="2567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988302" y="2286000"/>
            <a:ext cx="157962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Recurso con IA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7043166" y="2852928"/>
            <a:ext cx="14698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herramienta al servicio de ese objetivo.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502920" y="3840480"/>
            <a:ext cx="8138160" cy="804672"/>
          </a:xfrm>
          <a:prstGeom prst="roundRect">
            <a:avLst>
              <a:gd name="adj" fmla="val 6818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777240" y="391363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de control: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“¿Este recurso ayuda a alcanzar el objetivo de aprendizaje?” Si la respuesta no es clara, vuelve al diseño.</a:t>
            </a:r>
            <a:endParaRPr lang="en-US" sz="1200" dirty="0"/>
          </a:p>
        </p:txBody>
      </p:sp>
      <p:sp>
        <p:nvSpPr>
          <p:cNvPr id="29" name="Shape 23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0" name="Text 24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31" name="Text 25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CREATIVIDAD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Cuatro chispas para encender la curiosidad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7764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20624" cy="420624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59105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Pensamiento divergente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234440" y="1901952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Pide a la IA cinco enfoques distintos para un mismo tema.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63440" y="1371600"/>
            <a:ext cx="397764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46320" y="1554480"/>
            <a:ext cx="420624" cy="420624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270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159105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Analogías potentes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394960" y="1901952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Conecta lo abstracto con lo cotidiano y memorable.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02920" y="2907792"/>
            <a:ext cx="397764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3090672"/>
            <a:ext cx="420624" cy="420624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50" y="319162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3127248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Gamificación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1234440" y="3438144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Retos, misiones y narrativas que enganchan.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663440" y="2907792"/>
            <a:ext cx="397764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46320" y="3090672"/>
            <a:ext cx="420624" cy="420624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270" y="319162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94960" y="3127248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Storytelling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5394960" y="3438144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Convierte el contenido en una historia con tensión.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5" name="Text 19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6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CONTROL DE CALIDAD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Antes de llevarlo al aula: lista de chequeo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393192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82496"/>
            <a:ext cx="246888" cy="2468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1463040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¿Responde a un objetivo de aprendizaje claro?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4709160" y="1463040"/>
            <a:ext cx="393192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682496"/>
            <a:ext cx="246888" cy="2468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303520" y="1463040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¿Despierta curiosidad y participación?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502920" y="2249424"/>
            <a:ext cx="393192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468880"/>
            <a:ext cx="246888" cy="24688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97280" y="2249424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 accesible para todos mis estudiantes?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4709160" y="2249424"/>
            <a:ext cx="393192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2468880"/>
            <a:ext cx="246888" cy="24688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303520" y="2249424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¿Tiene un nivel adecuado al grado?</a:t>
            </a:r>
            <a:endParaRPr lang="en-US" sz="1100" dirty="0"/>
          </a:p>
        </p:txBody>
      </p:sp>
      <p:sp>
        <p:nvSpPr>
          <p:cNvPr id="16" name="Shape 10"/>
          <p:cNvSpPr/>
          <p:nvPr/>
        </p:nvSpPr>
        <p:spPr>
          <a:xfrm>
            <a:off x="502920" y="3035808"/>
            <a:ext cx="393192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3255264"/>
            <a:ext cx="246888" cy="24688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097280" y="3035808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¿Está conectado con su contexto y realidad?</a:t>
            </a:r>
            <a:endParaRPr lang="en-US" sz="1100" dirty="0"/>
          </a:p>
        </p:txBody>
      </p:sp>
      <p:sp>
        <p:nvSpPr>
          <p:cNvPr id="19" name="Shape 12"/>
          <p:cNvSpPr/>
          <p:nvPr/>
        </p:nvSpPr>
        <p:spPr>
          <a:xfrm>
            <a:off x="4709160" y="3035808"/>
            <a:ext cx="393192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472" y="3255264"/>
            <a:ext cx="246888" cy="24688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303520" y="3035808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¿Incluye una forma de evaluar el avance?</a:t>
            </a:r>
            <a:endParaRPr lang="en-US" sz="1100" dirty="0"/>
          </a:p>
        </p:txBody>
      </p:sp>
      <p:sp>
        <p:nvSpPr>
          <p:cNvPr id="22" name="Shape 14"/>
          <p:cNvSpPr/>
          <p:nvPr/>
        </p:nvSpPr>
        <p:spPr>
          <a:xfrm>
            <a:off x="502920" y="3822192"/>
            <a:ext cx="393192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232" y="4041648"/>
            <a:ext cx="246888" cy="246888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1097280" y="3822192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 científicamente correcto y actualizado?</a:t>
            </a:r>
            <a:endParaRPr lang="en-US" sz="1100" dirty="0"/>
          </a:p>
        </p:txBody>
      </p:sp>
      <p:sp>
        <p:nvSpPr>
          <p:cNvPr id="25" name="Shape 16"/>
          <p:cNvSpPr/>
          <p:nvPr/>
        </p:nvSpPr>
        <p:spPr>
          <a:xfrm>
            <a:off x="4709160" y="3822192"/>
            <a:ext cx="393192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9472" y="4041648"/>
            <a:ext cx="246888" cy="246888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5303520" y="3822192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¿Verifiqué todo lo generado por la IA?</a:t>
            </a:r>
            <a:endParaRPr lang="en-US" sz="1100" dirty="0"/>
          </a:p>
        </p:txBody>
      </p:sp>
      <p:sp>
        <p:nvSpPr>
          <p:cNvPr id="28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9" name="Text 19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30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enfoque CTS como integrador del diseño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Ciencia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512418" y="4224528"/>
            <a:ext cx="1042416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512418" y="4224528"/>
            <a:ext cx="10424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Tecnología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719426" y="4224528"/>
            <a:ext cx="89245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19426" y="4224528"/>
            <a:ext cx="8924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Sociedad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3 · UTP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LA BRÚJULA DEL DISEÑO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Ciencia, Tecnología y Sociedad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591056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983" y="1713951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4088" y="2267712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Ciencia en contexto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04088" y="2788920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conocimiento conectado con la vida y el territorio del estudiante.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77768" y="1591056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663" y="1713951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77768" y="2267712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Tecnología con propósito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477768" y="2788920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herramientas al servicio del aprendizaje, nunca al revés.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51448" y="1591056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343" y="1713951"/>
            <a:ext cx="266273" cy="26627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51448" y="2267712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Sociedad como horizonte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251448" y="2788920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decisión científica tiene implicaciones éticas y ambientales.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02920" y="3913632"/>
            <a:ext cx="8138160" cy="731520"/>
          </a:xfrm>
          <a:prstGeom prst="roundRect">
            <a:avLst>
              <a:gd name="adj" fmla="val 7500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Text 15"/>
          <p:cNvSpPr/>
          <p:nvPr/>
        </p:nvSpPr>
        <p:spPr>
          <a:xfrm>
            <a:off x="777240" y="3986784"/>
            <a:ext cx="7589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recurso con lente CTS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solo enseña un concepto: muestra para qué sirve, a quién afecta y qué decisiones implica en el mundo real.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2" name="Text 17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3" name="Text 1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UN EJEMPLO INTEGRADO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 mismo tema, mirado con lente CTS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331720" cy="3246120"/>
          </a:xfrm>
          <a:prstGeom prst="roundRect">
            <a:avLst>
              <a:gd name="adj" fmla="val 2353"/>
            </a:avLst>
          </a:prstGeom>
          <a:solidFill>
            <a:srgbClr val="003B71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13232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127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13232" y="228600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Tema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13232" y="2615184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calidad del agua en mi comunidad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13232" y="358444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Química + biología, grado 9.º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063240" y="1371600"/>
            <a:ext cx="557784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73552" y="1655064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891" y="1760403"/>
            <a:ext cx="228234" cy="22823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858768" y="1517904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Ciencia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3858768" y="1847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Medir pH, turbidez y contaminantes; entender el ciclo del agua.</a:t>
            </a:r>
            <a:endParaRPr lang="en-US" sz="1080" dirty="0"/>
          </a:p>
        </p:txBody>
      </p:sp>
      <p:sp>
        <p:nvSpPr>
          <p:cNvPr id="15" name="Shape 11"/>
          <p:cNvSpPr/>
          <p:nvPr/>
        </p:nvSpPr>
        <p:spPr>
          <a:xfrm>
            <a:off x="3063240" y="2487168"/>
            <a:ext cx="557784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3273552" y="2770632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891" y="2875971"/>
            <a:ext cx="228234" cy="22823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858768" y="263347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Tecnología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3858768" y="29626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de sensores y IA para registrar y analizar las muestras.</a:t>
            </a:r>
            <a:endParaRPr lang="en-US" sz="1080" dirty="0"/>
          </a:p>
        </p:txBody>
      </p:sp>
      <p:sp>
        <p:nvSpPr>
          <p:cNvPr id="20" name="Shape 15"/>
          <p:cNvSpPr/>
          <p:nvPr/>
        </p:nvSpPr>
        <p:spPr>
          <a:xfrm>
            <a:off x="3063240" y="3602736"/>
            <a:ext cx="557784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3273552" y="3886200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8891" y="3991539"/>
            <a:ext cx="228234" cy="22823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3858768" y="374904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Sociedad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3858768" y="4078224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cuida el agua? Proponer acciones para la comunidad.</a:t>
            </a:r>
            <a:endParaRPr lang="en-US" sz="1080" dirty="0"/>
          </a:p>
        </p:txBody>
      </p:sp>
      <p:sp>
        <p:nvSpPr>
          <p:cNvPr id="25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6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7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MANOS A LA OBRA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Laboratorio: Del concepto al recurso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651760" cy="3246120"/>
          </a:xfrm>
          <a:prstGeom prst="roundRect">
            <a:avLst>
              <a:gd name="adj" fmla="val 2069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415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286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Prototipa tu recurso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288036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Convierte tu problema de aprendizaje en un primer prototipo, con apoyo de IA.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31520" y="3840480"/>
            <a:ext cx="2240280" cy="457200"/>
          </a:xfrm>
          <a:prstGeom prst="roundRect">
            <a:avLst>
              <a:gd name="adj" fmla="val 16000"/>
            </a:avLst>
          </a:prstGeom>
          <a:solidFill>
            <a:srgbClr val="F5A800"/>
          </a:solidFill>
          <a:ln/>
        </p:spPr>
      </p:sp>
      <p:sp>
        <p:nvSpPr>
          <p:cNvPr id="10" name="Text 7"/>
          <p:cNvSpPr/>
          <p:nvPr/>
        </p:nvSpPr>
        <p:spPr>
          <a:xfrm>
            <a:off x="731520" y="38404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51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· 45 min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429000" y="1371600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11880" y="1527048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3" name="Text 10"/>
          <p:cNvSpPr/>
          <p:nvPr/>
        </p:nvSpPr>
        <p:spPr>
          <a:xfrm>
            <a:off x="3611880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160520" y="1444752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el objetivo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deben aprender y por qué les cuesta?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3429000" y="2221992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611880" y="2377440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7" name="Text 14"/>
          <p:cNvSpPr/>
          <p:nvPr/>
        </p:nvSpPr>
        <p:spPr>
          <a:xfrm>
            <a:off x="361188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160520" y="2295144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el tipo de recurso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Guía, visual, simulación, juego, evaluación…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3429000" y="3072384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3611880" y="3227832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1" name="Text 18"/>
          <p:cNvSpPr/>
          <p:nvPr/>
        </p:nvSpPr>
        <p:spPr>
          <a:xfrm>
            <a:off x="3611880" y="32278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4160520" y="3145536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Co-créalo con IA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Genera, selecciona, adapta y verifica.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3429000" y="3922776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3611880" y="4078224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5" name="Text 22"/>
          <p:cNvSpPr/>
          <p:nvPr/>
        </p:nvSpPr>
        <p:spPr>
          <a:xfrm>
            <a:off x="3611880" y="40782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4160520" y="3995928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Valídalo con un par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Intercambia y recibe retroalimentación.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8" name="Text 25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HACIA EL PRODUCTO FINAL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 qué criterios se valora tu recurso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20470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4588" y="1760037"/>
            <a:ext cx="247254" cy="24725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57784" y="2249424"/>
            <a:ext cx="140086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Pertinencia pedagógica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12648" y="2852928"/>
            <a:ext cx="129113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6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 a una necesidad real de aprendizaje.</a:t>
            </a:r>
            <a:endParaRPr lang="en-US" sz="960" dirty="0"/>
          </a:p>
        </p:txBody>
      </p:sp>
      <p:sp>
        <p:nvSpPr>
          <p:cNvPr id="9" name="Shape 6"/>
          <p:cNvSpPr/>
          <p:nvPr/>
        </p:nvSpPr>
        <p:spPr>
          <a:xfrm>
            <a:off x="2159813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677363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480" y="1760037"/>
            <a:ext cx="247254" cy="24725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214677" y="2249424"/>
            <a:ext cx="140086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Creatividad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2269541" y="2852928"/>
            <a:ext cx="129113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6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Propone una experiencia original y motivadora.</a:t>
            </a:r>
            <a:endParaRPr lang="en-US" sz="960" dirty="0"/>
          </a:p>
        </p:txBody>
      </p:sp>
      <p:sp>
        <p:nvSpPr>
          <p:cNvPr id="14" name="Shape 10"/>
          <p:cNvSpPr/>
          <p:nvPr/>
        </p:nvSpPr>
        <p:spPr>
          <a:xfrm>
            <a:off x="3816706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334256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373" y="1760037"/>
            <a:ext cx="247254" cy="24725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71570" y="2249424"/>
            <a:ext cx="140086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Aplicabilidad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3926434" y="2852928"/>
            <a:ext cx="129113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6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viable de usar en tu contexto real de aula.</a:t>
            </a:r>
            <a:endParaRPr lang="en-US" sz="960" dirty="0"/>
          </a:p>
        </p:txBody>
      </p:sp>
      <p:sp>
        <p:nvSpPr>
          <p:cNvPr id="19" name="Shape 14"/>
          <p:cNvSpPr/>
          <p:nvPr/>
        </p:nvSpPr>
        <p:spPr>
          <a:xfrm>
            <a:off x="5473598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5991149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266" y="1760037"/>
            <a:ext cx="247254" cy="24725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528462" y="2249424"/>
            <a:ext cx="140086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Fundamentación</a:t>
            </a:r>
            <a:endParaRPr lang="en-US" sz="1150" dirty="0"/>
          </a:p>
        </p:txBody>
      </p:sp>
      <p:sp>
        <p:nvSpPr>
          <p:cNvPr id="23" name="Text 17"/>
          <p:cNvSpPr/>
          <p:nvPr/>
        </p:nvSpPr>
        <p:spPr>
          <a:xfrm>
            <a:off x="5583326" y="2852928"/>
            <a:ext cx="129113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6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sustento didáctico y enfoque CTS.</a:t>
            </a:r>
            <a:endParaRPr lang="en-US" sz="960" dirty="0"/>
          </a:p>
        </p:txBody>
      </p:sp>
      <p:sp>
        <p:nvSpPr>
          <p:cNvPr id="24" name="Shape 18"/>
          <p:cNvSpPr/>
          <p:nvPr/>
        </p:nvSpPr>
        <p:spPr>
          <a:xfrm>
            <a:off x="7130491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648042" y="1645920"/>
            <a:ext cx="475488" cy="475488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159" y="1760037"/>
            <a:ext cx="247254" cy="24725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185355" y="2249424"/>
            <a:ext cx="140086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Calidad técnica</a:t>
            </a:r>
            <a:endParaRPr lang="en-US" sz="1150" dirty="0"/>
          </a:p>
        </p:txBody>
      </p:sp>
      <p:sp>
        <p:nvSpPr>
          <p:cNvPr id="28" name="Text 21"/>
          <p:cNvSpPr/>
          <p:nvPr/>
        </p:nvSpPr>
        <p:spPr>
          <a:xfrm>
            <a:off x="7240219" y="2852928"/>
            <a:ext cx="129113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6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 bien elaborado, claro y verificado.</a:t>
            </a:r>
            <a:endParaRPr lang="en-US" sz="960" dirty="0"/>
          </a:p>
        </p:txBody>
      </p:sp>
      <p:sp>
        <p:nvSpPr>
          <p:cNvPr id="29" name="Shape 22"/>
          <p:cNvSpPr/>
          <p:nvPr/>
        </p:nvSpPr>
        <p:spPr>
          <a:xfrm>
            <a:off x="502920" y="3977640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777240" y="4050792"/>
            <a:ext cx="7589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Recuérdalo: 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recurso que diseñas hoy es la semilla de tu propuesta pedagógica final, el producto del módulo (70 %).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2" name="Text 25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33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DESPUÉS DE LA SESIÓN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Trabajo autónomo y preparación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038" y="1673718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4088" y="2121408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Refina tu prototipo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04088" y="2542032"/>
            <a:ext cx="218846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 la retroalimentación recibida y la lista de chequeo de calidad.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7776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718" y="1673718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77768" y="2121408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Hazlo accesible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3477768" y="2542032"/>
            <a:ext cx="218846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Añade al menos dos formas distintas de representar el contenido.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5144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398" y="1673718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51448" y="2121408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Lectura sugerida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251448" y="2542032"/>
            <a:ext cx="218846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Pedaste et al. (2015): el ciclo del aprendizaje por indagación.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502920" y="3749040"/>
            <a:ext cx="8138160" cy="896112"/>
          </a:xfrm>
          <a:prstGeom prst="roundRect">
            <a:avLst>
              <a:gd name="adj" fmla="val 6122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13232" y="3968496"/>
            <a:ext cx="457200" cy="457200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078224"/>
            <a:ext cx="237744" cy="2377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325880" y="3840480"/>
            <a:ext cx="7178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la Sesión 4: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tu recurso con ojo crítico — ¿qué datos usa?, ¿es justo con todos? Cerraremos el módulo con la ética y la mejora continua.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4" name="Text 18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3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03720" y="-1417320"/>
            <a:ext cx="4206240" cy="420624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635240" y="-685800"/>
            <a:ext cx="2743200" cy="274320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75320" y="0"/>
            <a:ext cx="1005840" cy="10058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5" name="Text 3"/>
          <p:cNvSpPr/>
          <p:nvPr/>
        </p:nvSpPr>
        <p:spPr>
          <a:xfrm>
            <a:off x="530352" y="96012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PARA LLEVARSE DE LA SESIÓN 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6675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Diseñar es decidir: la IA multiplica las opciones, tú eliges las que enseñan.</a:t>
            </a:r>
            <a:endParaRPr lang="en-US" sz="2900" dirty="0"/>
          </a:p>
        </p:txBody>
      </p:sp>
      <p:sp>
        <p:nvSpPr>
          <p:cNvPr id="7" name="Shape 5"/>
          <p:cNvSpPr/>
          <p:nvPr/>
        </p:nvSpPr>
        <p:spPr>
          <a:xfrm>
            <a:off x="530352" y="3200400"/>
            <a:ext cx="5669280" cy="914400"/>
          </a:xfrm>
          <a:prstGeom prst="roundRect">
            <a:avLst>
              <a:gd name="adj" fmla="val 8000"/>
            </a:avLst>
          </a:prstGeom>
          <a:solidFill>
            <a:srgbClr val="003B71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333756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PRÓXIMA SESIÓN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777240" y="358444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Evaluación ética y mejora de la práctica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30352" y="452628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PhD. Álvaro Cárdenas Orozco  ·  alvaro.cardenas.orozco@gmail.com  ·  Universidad Tecnológica de Pereira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3 · Diseño pedagógico con IA</dc:title>
  <dc:subject>PptxGenJS Presentation</dc:subject>
  <dc:creator>PhD. Álvaro Cárdenas Orozco</dc:creator>
  <cp:lastModifiedBy>PhD. Álvaro Cárdenas Orozco</cp:lastModifiedBy>
  <cp:revision>1</cp:revision>
  <dcterms:created xsi:type="dcterms:W3CDTF">2026-06-13T04:53:28Z</dcterms:created>
  <dcterms:modified xsi:type="dcterms:W3CDTF">2026-06-13T04:53:28Z</dcterms:modified>
</cp:coreProperties>
</file>