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6793992" y="877824"/>
            <a:ext cx="1124712" cy="24688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918704" y="877824"/>
            <a:ext cx="694944" cy="694944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793992" y="1124712"/>
            <a:ext cx="502920" cy="1143000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flipV="1">
            <a:off x="7296912" y="1572768"/>
            <a:ext cx="1316736" cy="694944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296912" y="2267712"/>
            <a:ext cx="1060704" cy="512064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8357616" y="1572768"/>
            <a:ext cx="256032" cy="120700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V="1">
            <a:off x="6880860" y="2267712"/>
            <a:ext cx="416052" cy="122986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80860" y="3497580"/>
            <a:ext cx="1129284" cy="672084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010144" y="2779776"/>
            <a:ext cx="347472" cy="138988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010144" y="3671316"/>
            <a:ext cx="690372" cy="49834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57616" y="2779776"/>
            <a:ext cx="342900" cy="891540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720840" y="1051560"/>
            <a:ext cx="146304" cy="146304"/>
          </a:xfrm>
          <a:prstGeom prst="ellipse">
            <a:avLst/>
          </a:prstGeom>
          <a:solidFill>
            <a:srgbClr val="5B8DC0"/>
          </a:solidFill>
          <a:ln/>
        </p:spPr>
      </p:sp>
      <p:sp>
        <p:nvSpPr>
          <p:cNvPr id="14" name="Shape 12"/>
          <p:cNvSpPr/>
          <p:nvPr/>
        </p:nvSpPr>
        <p:spPr>
          <a:xfrm>
            <a:off x="7818120" y="777240"/>
            <a:ext cx="201168" cy="201168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5" name="Shape 13"/>
          <p:cNvSpPr/>
          <p:nvPr/>
        </p:nvSpPr>
        <p:spPr>
          <a:xfrm>
            <a:off x="8549640" y="1508760"/>
            <a:ext cx="128016" cy="128016"/>
          </a:xfrm>
          <a:prstGeom prst="ellipse">
            <a:avLst/>
          </a:prstGeom>
          <a:solidFill>
            <a:srgbClr val="DCEAF7"/>
          </a:solidFill>
          <a:ln/>
        </p:spPr>
      </p:sp>
      <p:sp>
        <p:nvSpPr>
          <p:cNvPr id="16" name="Shape 14"/>
          <p:cNvSpPr/>
          <p:nvPr/>
        </p:nvSpPr>
        <p:spPr>
          <a:xfrm>
            <a:off x="7178040" y="2148840"/>
            <a:ext cx="237744" cy="237744"/>
          </a:xfrm>
          <a:prstGeom prst="ellipse">
            <a:avLst/>
          </a:prstGeom>
          <a:solidFill>
            <a:srgbClr val="DCEAF7"/>
          </a:solidFill>
          <a:ln/>
        </p:spPr>
      </p:sp>
      <p:sp>
        <p:nvSpPr>
          <p:cNvPr id="17" name="Shape 15"/>
          <p:cNvSpPr/>
          <p:nvPr/>
        </p:nvSpPr>
        <p:spPr>
          <a:xfrm>
            <a:off x="8275320" y="2697480"/>
            <a:ext cx="164592" cy="164592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8" name="Shape 16"/>
          <p:cNvSpPr/>
          <p:nvPr/>
        </p:nvSpPr>
        <p:spPr>
          <a:xfrm>
            <a:off x="6812280" y="3429000"/>
            <a:ext cx="137160" cy="137160"/>
          </a:xfrm>
          <a:prstGeom prst="ellipse">
            <a:avLst/>
          </a:prstGeom>
          <a:solidFill>
            <a:srgbClr val="5B8DC0"/>
          </a:solidFill>
          <a:ln/>
        </p:spPr>
      </p:sp>
      <p:sp>
        <p:nvSpPr>
          <p:cNvPr id="19" name="Shape 17"/>
          <p:cNvSpPr/>
          <p:nvPr/>
        </p:nvSpPr>
        <p:spPr>
          <a:xfrm>
            <a:off x="7909560" y="4069080"/>
            <a:ext cx="201168" cy="201168"/>
          </a:xfrm>
          <a:prstGeom prst="ellipse">
            <a:avLst/>
          </a:prstGeom>
          <a:solidFill>
            <a:srgbClr val="DCEAF7"/>
          </a:solidFill>
          <a:ln/>
        </p:spPr>
      </p:sp>
      <p:sp>
        <p:nvSpPr>
          <p:cNvPr id="20" name="Shape 18"/>
          <p:cNvSpPr/>
          <p:nvPr/>
        </p:nvSpPr>
        <p:spPr>
          <a:xfrm>
            <a:off x="8641080" y="3611880"/>
            <a:ext cx="118872" cy="118872"/>
          </a:xfrm>
          <a:prstGeom prst="ellipse">
            <a:avLst/>
          </a:prstGeom>
          <a:solidFill>
            <a:srgbClr val="5B8DC0"/>
          </a:solidFill>
          <a:ln/>
        </p:spPr>
      </p:sp>
      <p:sp>
        <p:nvSpPr>
          <p:cNvPr id="21" name="Shape 19"/>
          <p:cNvSpPr/>
          <p:nvPr/>
        </p:nvSpPr>
        <p:spPr>
          <a:xfrm>
            <a:off x="502920" y="457200"/>
            <a:ext cx="137160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</p:spPr>
      </p:sp>
      <p:pic>
        <p:nvPicPr>
          <p:cNvPr id="22" name="Image 0" descr="/Users/alvarocardenasorozco/Desktop/PROYECTOS/DIPLOMADO IA EN EDUCACION/docs/img/logo-ut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566928"/>
            <a:ext cx="1060704" cy="384048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530352" y="1481328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DIPLOMADO IA EN EDUCACIÓN · MÓDULO 9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530352" y="1847088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F5A800"/>
          </a:solidFill>
          <a:ln/>
        </p:spPr>
      </p:sp>
      <p:sp>
        <p:nvSpPr>
          <p:cNvPr id="25" name="Text 22"/>
          <p:cNvSpPr/>
          <p:nvPr/>
        </p:nvSpPr>
        <p:spPr>
          <a:xfrm>
            <a:off x="530352" y="1847088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SESIÓN 4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502920" y="2304288"/>
            <a:ext cx="5852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Evaluación ética y mejora de la práctica</a:t>
            </a:r>
            <a:endParaRPr lang="en-US" sz="3300" dirty="0"/>
          </a:p>
        </p:txBody>
      </p:sp>
      <p:sp>
        <p:nvSpPr>
          <p:cNvPr id="27" name="Text 24"/>
          <p:cNvSpPr/>
          <p:nvPr/>
        </p:nvSpPr>
        <p:spPr>
          <a:xfrm>
            <a:off x="530352" y="3895344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CE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Cerramos el módulo: usar la IA con ética, llevar la innovación al aula y mejorar de forma continua.</a:t>
            </a:r>
            <a:endParaRPr lang="en-US" sz="1350" dirty="0"/>
          </a:p>
        </p:txBody>
      </p:sp>
      <p:sp>
        <p:nvSpPr>
          <p:cNvPr id="28" name="Text 25"/>
          <p:cNvSpPr/>
          <p:nvPr/>
        </p:nvSpPr>
        <p:spPr>
          <a:xfrm>
            <a:off x="530352" y="4526280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PhD. Álvaro Cárdenas Orozco  ·  Universidad Tecnológica de Pereira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SESIÓN 4 · PUNTO DE PARTIDA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ruta de hoy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04088" y="1536192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704088" y="2212848"/>
            <a:ext cx="21884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Ética y desafíos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704088" y="2798064"/>
            <a:ext cx="2188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Sesgos, privacidad y autonomía: usar la IA de forma responsable en el aula.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76600" y="1371600"/>
            <a:ext cx="259080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477768" y="1536192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3477768" y="2212848"/>
            <a:ext cx="21884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Proyectos de innovación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477768" y="2798064"/>
            <a:ext cx="2188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Planificar y ejecutar una propuesta pedagógica mediada por IA.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050280" y="1371600"/>
            <a:ext cx="259080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251448" y="1536192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6251448" y="2212848"/>
            <a:ext cx="21884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Mejora continua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251448" y="2798064"/>
            <a:ext cx="2188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Evaluar, sistematizar y perfeccionar la práctica docente.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02920" y="3931920"/>
            <a:ext cx="8138160" cy="713232"/>
          </a:xfrm>
          <a:prstGeom prst="roundRect">
            <a:avLst>
              <a:gd name="adj" fmla="val 7692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13232" y="4069080"/>
            <a:ext cx="438912" cy="438912"/>
          </a:xfrm>
          <a:prstGeom prst="ellipse">
            <a:avLst/>
          </a:prstGeom>
          <a:solidFill>
            <a:srgbClr val="F5A800"/>
          </a:solidFill>
          <a:ln/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571" y="4174419"/>
            <a:ext cx="228234" cy="228234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298448" y="4041648"/>
            <a:ext cx="612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Laboratorio de cierre:  </a:t>
            </a:r>
            <a:pPr indent="0" marL="0">
              <a:buNone/>
            </a:pPr>
            <a:r>
              <a:rPr lang="en-US" sz="1200" dirty="0">
                <a:solidFill>
                  <a:srgbClr val="7A5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Auditoría ética de la IA — construiremos un decálogo de uso responsable para el aula.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7589520" y="4133088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EEF5FC"/>
          </a:solidFill>
          <a:ln w="12700">
            <a:solidFill>
              <a:srgbClr val="DCEAF7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89520" y="413308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B7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 horas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3" name="Text 20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4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DONDE QUEDAMOS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Del diseño a la responsabilidad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931920" cy="2788920"/>
          </a:xfrm>
          <a:prstGeom prst="roundRect">
            <a:avLst>
              <a:gd name="adj" fmla="val 1967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627632"/>
            <a:ext cx="512064" cy="512064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415" y="1750527"/>
            <a:ext cx="266273" cy="2662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22860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 la Sesión 3 vimos…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77240" y="2715768"/>
            <a:ext cx="100584" cy="10058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9" name="Text 6"/>
          <p:cNvSpPr/>
          <p:nvPr/>
        </p:nvSpPr>
        <p:spPr>
          <a:xfrm>
            <a:off x="987552" y="26060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diseñar recursos con IA.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777240" y="3099816"/>
            <a:ext cx="100584" cy="10058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1" name="Text 8"/>
          <p:cNvSpPr/>
          <p:nvPr/>
        </p:nvSpPr>
        <p:spPr>
          <a:xfrm>
            <a:off x="987552" y="299008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Accesibilidad, pertinencia y creatividad.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777240" y="3483864"/>
            <a:ext cx="100584" cy="10058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3" name="Text 10"/>
          <p:cNvSpPr/>
          <p:nvPr/>
        </p:nvSpPr>
        <p:spPr>
          <a:xfrm>
            <a:off x="987552" y="3374136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enfoque CTS como integrador.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4617720" y="1371600"/>
            <a:ext cx="4023360" cy="2788920"/>
          </a:xfrm>
          <a:prstGeom prst="roundRect">
            <a:avLst>
              <a:gd name="adj" fmla="val 1967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846320" y="1627632"/>
            <a:ext cx="512064" cy="512064"/>
          </a:xfrm>
          <a:prstGeom prst="ellipse">
            <a:avLst/>
          </a:prstGeom>
          <a:solidFill>
            <a:srgbClr val="F5A800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215" y="1750527"/>
            <a:ext cx="266273" cy="266273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846320" y="22860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A54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Hoy nos preguntamos…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4846320" y="2670048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 sé diseñar con IA. Pero, ¿lo estoy haciendo bien? ¿Es justo, seguro y honesto? ¿Y cómo convierto esto en una práctica que mejora año tras año?</a:t>
            </a:r>
            <a:endParaRPr lang="en-US" sz="1300" dirty="0"/>
          </a:p>
        </p:txBody>
      </p:sp>
      <p:sp>
        <p:nvSpPr>
          <p:cNvPr id="19" name="Shape 15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0" name="Text 16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4</a:t>
            </a:r>
            <a:endParaRPr lang="en-US" sz="850" dirty="0"/>
          </a:p>
        </p:txBody>
      </p:sp>
      <p:sp>
        <p:nvSpPr>
          <p:cNvPr id="21" name="Text 17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26480" y="365760"/>
            <a:ext cx="4023360" cy="40233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12280" y="1051560"/>
            <a:ext cx="2651760" cy="26517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5B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98080" y="1737360"/>
            <a:ext cx="1280160" cy="1280160"/>
          </a:xfrm>
          <a:prstGeom prst="ellipse">
            <a:avLst/>
          </a:prstGeom>
          <a:solidFill>
            <a:srgbClr val="003B71"/>
          </a:solidFill>
          <a:ln w="19050">
            <a:solidFill>
              <a:srgbClr val="F5A8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82128" y="2121408"/>
            <a:ext cx="512064" cy="51206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6" name="Text 4"/>
          <p:cNvSpPr/>
          <p:nvPr/>
        </p:nvSpPr>
        <p:spPr>
          <a:xfrm>
            <a:off x="530352" y="7772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86868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12000" dirty="0"/>
          </a:p>
        </p:txBody>
      </p:sp>
      <p:sp>
        <p:nvSpPr>
          <p:cNvPr id="8" name="Text 6"/>
          <p:cNvSpPr/>
          <p:nvPr/>
        </p:nvSpPr>
        <p:spPr>
          <a:xfrm>
            <a:off x="530352" y="2880360"/>
            <a:ext cx="5760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Ética y desafíos en el uso de IA en educación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530352" y="4224528"/>
            <a:ext cx="742493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0352" y="4224528"/>
            <a:ext cx="74249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Sesgos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437437" y="4224528"/>
            <a:ext cx="1042416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37437" y="4224528"/>
            <a:ext cx="10424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Privacidad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644445" y="4224528"/>
            <a:ext cx="967435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644445" y="4224528"/>
            <a:ext cx="9674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Autonomía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776472" y="4224528"/>
            <a:ext cx="89245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76472" y="4224528"/>
            <a:ext cx="8924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Decálogo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30352" y="4809744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Sesión 4 · UTP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EL PORQUÉ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ética no es un trámite: es parte del diseño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886200" cy="3246120"/>
          </a:xfrm>
          <a:prstGeom prst="roundRect">
            <a:avLst>
              <a:gd name="adj" fmla="val 1690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85800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"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804672" y="2103120"/>
            <a:ext cx="3291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Trabajamos con </a:t>
            </a:r>
            <a:pPr indent="0" marL="0">
              <a:buNone/>
            </a:pPr>
            <a:r>
              <a:rPr lang="en-US" sz="155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menores de edad</a:t>
            </a:r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con tecnologías que aprenden de datos. Cada decisión sobre la IA tiene consecuencias </a:t>
            </a:r>
            <a:pPr indent="0" marL="0">
              <a:buNone/>
            </a:pPr>
            <a:r>
              <a:rPr lang="en-US" sz="155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humanas</a:t>
            </a:r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no solo técnicas.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4617720" y="1371600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800600" y="1527048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7161" y="1623609"/>
            <a:ext cx="209215" cy="209215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349240" y="1444752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Justicia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¿La herramienta trata por igual a todos mis estudiantes?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17720" y="2176272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00600" y="2331720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161" y="2428281"/>
            <a:ext cx="209215" cy="20921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49240" y="2249424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Privacidad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datos comparto y dónde terminan?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4617720" y="2980944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800600" y="3136392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161" y="3232953"/>
            <a:ext cx="209215" cy="209215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349240" y="305409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Autonomía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¿Sigo formando personas que piensan por sí mismas?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4617720" y="3785616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800600" y="3941064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161" y="4037625"/>
            <a:ext cx="209215" cy="209215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349240" y="3858768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Honestidad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¿Soy transparente sobre cómo y cuándo uso IA?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4" name="Text 18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4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SESGOS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IA hereda los prejuicios de sus datos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886200" cy="3246120"/>
          </a:xfrm>
          <a:prstGeom prst="roundRect">
            <a:avLst>
              <a:gd name="adj" fmla="val 1690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627632"/>
            <a:ext cx="548640" cy="548640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914" y="1759306"/>
            <a:ext cx="285293" cy="28529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304288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¿Qué es un sesgo?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77240" y="279806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CE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aprende de datos creados por personas. Si esos datos están desbalanceados, reproduce y amplifica desigualdades de género, cultura o territorio.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617720" y="1371600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800600" y="1527048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161" y="1623609"/>
            <a:ext cx="209215" cy="20921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49240" y="1444752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Detéctalo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 si los resultados favorecen o excluyen a alguien.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4617720" y="2176272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800600" y="2331720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161" y="2428281"/>
            <a:ext cx="209215" cy="20921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349240" y="2249424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Diversifica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 ejemplos variados y representativos de tu comunidad.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4617720" y="2980944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4800600" y="3136392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161" y="3232953"/>
            <a:ext cx="209215" cy="209215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349240" y="305409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Contrasta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 la salida de la IA con la realidad de tu aula.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4617720" y="3785616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4800600" y="3941064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161" y="4037625"/>
            <a:ext cx="209215" cy="209215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5349240" y="3858768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Convierte el sesgo en tema de discusión con tus estudiantes.</a:t>
            </a:r>
            <a:endParaRPr lang="en-US" sz="1200" dirty="0"/>
          </a:p>
        </p:txBody>
      </p:sp>
      <p:sp>
        <p:nvSpPr>
          <p:cNvPr id="25" name="Shape 18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6" name="Text 19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4</a:t>
            </a:r>
            <a:endParaRPr lang="en-US" sz="850" dirty="0"/>
          </a:p>
        </p:txBody>
      </p:sp>
      <p:sp>
        <p:nvSpPr>
          <p:cNvPr id="27" name="Text 20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PRIVACIDAD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Proteger los datos de los estudiantes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750" y="1655430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16152" y="1591056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Datos mínimos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85800" y="2194560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Comparte con la IA solo lo estrictamente necesario.</a:t>
            </a:r>
            <a:endParaRPr lang="en-US" sz="1030" dirty="0"/>
          </a:p>
        </p:txBody>
      </p:sp>
      <p:sp>
        <p:nvSpPr>
          <p:cNvPr id="9" name="Shape 6"/>
          <p:cNvSpPr/>
          <p:nvPr/>
        </p:nvSpPr>
        <p:spPr>
          <a:xfrm>
            <a:off x="3276600" y="1371600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45948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430" y="1655430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989832" y="1591056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Sin datos personales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3459480" y="2194560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nombres, documentos ni información sensible de menores.</a:t>
            </a:r>
            <a:endParaRPr lang="en-US" sz="1030" dirty="0"/>
          </a:p>
        </p:txBody>
      </p:sp>
      <p:sp>
        <p:nvSpPr>
          <p:cNvPr id="14" name="Shape 10"/>
          <p:cNvSpPr/>
          <p:nvPr/>
        </p:nvSpPr>
        <p:spPr>
          <a:xfrm>
            <a:off x="6050280" y="1371600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23316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10" y="1655430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763512" y="1591056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Anonimiza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6233160" y="2194560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necesitas un caso real, quítale todo dato identificable.</a:t>
            </a:r>
            <a:endParaRPr lang="en-US" sz="1030" dirty="0"/>
          </a:p>
        </p:txBody>
      </p:sp>
      <p:sp>
        <p:nvSpPr>
          <p:cNvPr id="19" name="Shape 14"/>
          <p:cNvSpPr/>
          <p:nvPr/>
        </p:nvSpPr>
        <p:spPr>
          <a:xfrm>
            <a:off x="502920" y="2999232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8580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750" y="3283062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216152" y="3218688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Conoce la herramienta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685800" y="382219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 qué hace con la información que recibe.</a:t>
            </a:r>
            <a:endParaRPr lang="en-US" sz="1030" dirty="0"/>
          </a:p>
        </p:txBody>
      </p:sp>
      <p:sp>
        <p:nvSpPr>
          <p:cNvPr id="24" name="Shape 18"/>
          <p:cNvSpPr/>
          <p:nvPr/>
        </p:nvSpPr>
        <p:spPr>
          <a:xfrm>
            <a:off x="3276600" y="2999232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45948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0430" y="3283062"/>
            <a:ext cx="218724" cy="21872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3989832" y="3218688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Pide permiso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3459480" y="382219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 a la institución y a las familias.</a:t>
            </a:r>
            <a:endParaRPr lang="en-US" sz="1030" dirty="0"/>
          </a:p>
        </p:txBody>
      </p:sp>
      <p:sp>
        <p:nvSpPr>
          <p:cNvPr id="29" name="Shape 22"/>
          <p:cNvSpPr/>
          <p:nvPr/>
        </p:nvSpPr>
        <p:spPr>
          <a:xfrm>
            <a:off x="6050280" y="2999232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23316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4110" y="3283062"/>
            <a:ext cx="218724" cy="21872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6763512" y="3218688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Sé transparente</a:t>
            </a:r>
            <a:endParaRPr lang="en-US" sz="1200" dirty="0"/>
          </a:p>
        </p:txBody>
      </p:sp>
      <p:sp>
        <p:nvSpPr>
          <p:cNvPr id="33" name="Text 25"/>
          <p:cNvSpPr/>
          <p:nvPr/>
        </p:nvSpPr>
        <p:spPr>
          <a:xfrm>
            <a:off x="6233160" y="382219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estudiantes y familias sepan qué se usa y para qué.</a:t>
            </a:r>
            <a:endParaRPr lang="en-US" sz="1030" dirty="0"/>
          </a:p>
        </p:txBody>
      </p:sp>
      <p:sp>
        <p:nvSpPr>
          <p:cNvPr id="34" name="Shape 26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5" name="Text 27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4</a:t>
            </a:r>
            <a:endParaRPr lang="en-US" sz="850" dirty="0"/>
          </a:p>
        </p:txBody>
      </p:sp>
      <p:sp>
        <p:nvSpPr>
          <p:cNvPr id="36" name="Text 28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AUTONOMÍA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Que la IA potencie el pensar, no lo reemplace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23A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EL RIESGO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709160" y="13258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BUENA PRÁCTICA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664208"/>
            <a:ext cx="3931920" cy="658368"/>
          </a:xfrm>
          <a:prstGeom prst="roundRect">
            <a:avLst>
              <a:gd name="adj" fmla="val 8333"/>
            </a:avLst>
          </a:prstGeom>
          <a:solidFill>
            <a:srgbClr val="F7E3E6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874520"/>
            <a:ext cx="237744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42416" y="1664208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Copiar y pegar la respuesta de la IA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709160" y="1664208"/>
            <a:ext cx="3931920" cy="658368"/>
          </a:xfrm>
          <a:prstGeom prst="roundRect">
            <a:avLst>
              <a:gd name="adj" fmla="val 8333"/>
            </a:avLst>
          </a:prstGeom>
          <a:solidFill>
            <a:srgbClr val="E1F5EE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1874520"/>
            <a:ext cx="237744" cy="23774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248656" y="1664208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la IA como punto de partida, no de llegada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502920" y="2432304"/>
            <a:ext cx="3931920" cy="658368"/>
          </a:xfrm>
          <a:prstGeom prst="roundRect">
            <a:avLst>
              <a:gd name="adj" fmla="val 8333"/>
            </a:avLst>
          </a:prstGeom>
          <a:solidFill>
            <a:srgbClr val="F7E3E6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642616"/>
            <a:ext cx="237744" cy="23774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042416" y="2432304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Dejar de esforzarse por entender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4709160" y="2432304"/>
            <a:ext cx="3931920" cy="658368"/>
          </a:xfrm>
          <a:prstGeom prst="roundRect">
            <a:avLst>
              <a:gd name="adj" fmla="val 8333"/>
            </a:avLst>
          </a:prstGeom>
          <a:solidFill>
            <a:srgbClr val="E1F5EE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2642616"/>
            <a:ext cx="237744" cy="23774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248656" y="2432304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Pedir que explique, no solo que resuelva</a:t>
            </a:r>
            <a:endParaRPr lang="en-US" sz="1100" dirty="0"/>
          </a:p>
        </p:txBody>
      </p:sp>
      <p:sp>
        <p:nvSpPr>
          <p:cNvPr id="18" name="Shape 12"/>
          <p:cNvSpPr/>
          <p:nvPr/>
        </p:nvSpPr>
        <p:spPr>
          <a:xfrm>
            <a:off x="502920" y="3200400"/>
            <a:ext cx="3931920" cy="658368"/>
          </a:xfrm>
          <a:prstGeom prst="roundRect">
            <a:avLst>
              <a:gd name="adj" fmla="val 8333"/>
            </a:avLst>
          </a:prstGeom>
          <a:solidFill>
            <a:srgbClr val="F7E3E6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410712"/>
            <a:ext cx="237744" cy="237744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042416" y="320040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Aceptar todo sin cuestionar</a:t>
            </a:r>
            <a:endParaRPr lang="en-US" sz="1100" dirty="0"/>
          </a:p>
        </p:txBody>
      </p:sp>
      <p:sp>
        <p:nvSpPr>
          <p:cNvPr id="21" name="Shape 14"/>
          <p:cNvSpPr/>
          <p:nvPr/>
        </p:nvSpPr>
        <p:spPr>
          <a:xfrm>
            <a:off x="4709160" y="3200400"/>
            <a:ext cx="3931920" cy="658368"/>
          </a:xfrm>
          <a:prstGeom prst="roundRect">
            <a:avLst>
              <a:gd name="adj" fmla="val 8333"/>
            </a:avLst>
          </a:prstGeom>
          <a:solidFill>
            <a:srgbClr val="E1F5EE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2040" y="3410712"/>
            <a:ext cx="237744" cy="237744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248656" y="320040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Verificar, criticar y mejorar lo recibido</a:t>
            </a:r>
            <a:endParaRPr lang="en-US" sz="1100" dirty="0"/>
          </a:p>
        </p:txBody>
      </p:sp>
      <p:sp>
        <p:nvSpPr>
          <p:cNvPr id="24" name="Shape 16"/>
          <p:cNvSpPr/>
          <p:nvPr/>
        </p:nvSpPr>
        <p:spPr>
          <a:xfrm>
            <a:off x="502920" y="3968496"/>
            <a:ext cx="3931920" cy="658368"/>
          </a:xfrm>
          <a:prstGeom prst="roundRect">
            <a:avLst>
              <a:gd name="adj" fmla="val 8333"/>
            </a:avLst>
          </a:prstGeom>
          <a:solidFill>
            <a:srgbClr val="F7E3E6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4178808"/>
            <a:ext cx="237744" cy="237744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1042416" y="3968496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Perder habilidades por no practicarlas</a:t>
            </a:r>
            <a:endParaRPr lang="en-US" sz="1100" dirty="0"/>
          </a:p>
        </p:txBody>
      </p:sp>
      <p:sp>
        <p:nvSpPr>
          <p:cNvPr id="27" name="Shape 18"/>
          <p:cNvSpPr/>
          <p:nvPr/>
        </p:nvSpPr>
        <p:spPr>
          <a:xfrm>
            <a:off x="4709160" y="3968496"/>
            <a:ext cx="3931920" cy="658368"/>
          </a:xfrm>
          <a:prstGeom prst="roundRect">
            <a:avLst>
              <a:gd name="adj" fmla="val 8333"/>
            </a:avLst>
          </a:prstGeom>
          <a:solidFill>
            <a:srgbClr val="E1F5EE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040" y="4178808"/>
            <a:ext cx="237744" cy="237744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5248656" y="3968496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Practicar el razonamiento, con IA como apoyo</a:t>
            </a:r>
            <a:endParaRPr lang="en-US" sz="1100" dirty="0"/>
          </a:p>
        </p:txBody>
      </p:sp>
      <p:sp>
        <p:nvSpPr>
          <p:cNvPr id="30" name="Shape 20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1" name="Text 21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4</a:t>
            </a:r>
            <a:endParaRPr lang="en-US" sz="850" dirty="0"/>
          </a:p>
        </p:txBody>
      </p:sp>
      <p:sp>
        <p:nvSpPr>
          <p:cNvPr id="32" name="Text 22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SÍNTESIS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Decálogo del uso responsable de la IA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88620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9224" y="1508760"/>
            <a:ext cx="292608" cy="292608"/>
          </a:xfrm>
          <a:prstGeom prst="ellipse">
            <a:avLst/>
          </a:prstGeom>
          <a:solidFill>
            <a:srgbClr val="003B71"/>
          </a:solidFill>
          <a:ln/>
        </p:spPr>
      </p:sp>
      <p:sp>
        <p:nvSpPr>
          <p:cNvPr id="6" name="Text 4"/>
          <p:cNvSpPr/>
          <p:nvPr/>
        </p:nvSpPr>
        <p:spPr>
          <a:xfrm>
            <a:off x="649224" y="15087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69848" y="1371600"/>
            <a:ext cx="3172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Primero el objetivo, después la herramienta.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02920" y="2020824"/>
            <a:ext cx="388620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9224" y="2157984"/>
            <a:ext cx="292608" cy="292608"/>
          </a:xfrm>
          <a:prstGeom prst="ellipse">
            <a:avLst/>
          </a:prstGeom>
          <a:solidFill>
            <a:srgbClr val="003B71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" y="21579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069848" y="2020824"/>
            <a:ext cx="3172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 todo lo que la IA produce.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02920" y="2670048"/>
            <a:ext cx="388620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9224" y="2807208"/>
            <a:ext cx="292608" cy="292608"/>
          </a:xfrm>
          <a:prstGeom prst="ellipse">
            <a:avLst/>
          </a:prstGeom>
          <a:solidFill>
            <a:srgbClr val="003B71"/>
          </a:solidFill>
          <a:ln/>
        </p:spPr>
      </p:sp>
      <p:sp>
        <p:nvSpPr>
          <p:cNvPr id="14" name="Text 12"/>
          <p:cNvSpPr/>
          <p:nvPr/>
        </p:nvSpPr>
        <p:spPr>
          <a:xfrm>
            <a:off x="649224" y="28072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069848" y="2670048"/>
            <a:ext cx="3172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Protege los datos, sobre todo de menores.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02920" y="3319272"/>
            <a:ext cx="388620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9224" y="3456432"/>
            <a:ext cx="292608" cy="292608"/>
          </a:xfrm>
          <a:prstGeom prst="ellipse">
            <a:avLst/>
          </a:prstGeom>
          <a:solidFill>
            <a:srgbClr val="003B71"/>
          </a:solidFill>
          <a:ln/>
        </p:spPr>
      </p:sp>
      <p:sp>
        <p:nvSpPr>
          <p:cNvPr id="18" name="Text 16"/>
          <p:cNvSpPr/>
          <p:nvPr/>
        </p:nvSpPr>
        <p:spPr>
          <a:xfrm>
            <a:off x="649224" y="34564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069848" y="3319272"/>
            <a:ext cx="3172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 transparente: di cuándo usas IA.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02920" y="3968496"/>
            <a:ext cx="388620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9224" y="4105656"/>
            <a:ext cx="292608" cy="292608"/>
          </a:xfrm>
          <a:prstGeom prst="ellipse">
            <a:avLst/>
          </a:prstGeom>
          <a:solidFill>
            <a:srgbClr val="003B71"/>
          </a:solidFill>
          <a:ln/>
        </p:spPr>
      </p:sp>
      <p:sp>
        <p:nvSpPr>
          <p:cNvPr id="22" name="Text 20"/>
          <p:cNvSpPr/>
          <p:nvPr/>
        </p:nvSpPr>
        <p:spPr>
          <a:xfrm>
            <a:off x="649224" y="41056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069848" y="3968496"/>
            <a:ext cx="3172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Vigila y corrige los sesgos.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754880" y="1371600"/>
            <a:ext cx="388620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901184" y="1508760"/>
            <a:ext cx="292608" cy="292608"/>
          </a:xfrm>
          <a:prstGeom prst="ellipse">
            <a:avLst/>
          </a:prstGeom>
          <a:solidFill>
            <a:srgbClr val="003B71"/>
          </a:solidFill>
          <a:ln/>
        </p:spPr>
      </p:sp>
      <p:sp>
        <p:nvSpPr>
          <p:cNvPr id="26" name="Text 24"/>
          <p:cNvSpPr/>
          <p:nvPr/>
        </p:nvSpPr>
        <p:spPr>
          <a:xfrm>
            <a:off x="4901184" y="15087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321808" y="1371600"/>
            <a:ext cx="3172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criterio docente es el filtro final.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754880" y="2020824"/>
            <a:ext cx="388620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901184" y="2157984"/>
            <a:ext cx="292608" cy="292608"/>
          </a:xfrm>
          <a:prstGeom prst="ellipse">
            <a:avLst/>
          </a:prstGeom>
          <a:solidFill>
            <a:srgbClr val="003B71"/>
          </a:solidFill>
          <a:ln/>
        </p:spPr>
      </p:sp>
      <p:sp>
        <p:nvSpPr>
          <p:cNvPr id="30" name="Text 28"/>
          <p:cNvSpPr/>
          <p:nvPr/>
        </p:nvSpPr>
        <p:spPr>
          <a:xfrm>
            <a:off x="4901184" y="21579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7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321808" y="2020824"/>
            <a:ext cx="3172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Fomenta el pensar, no la dependencia.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754880" y="2670048"/>
            <a:ext cx="388620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901184" y="2807208"/>
            <a:ext cx="292608" cy="292608"/>
          </a:xfrm>
          <a:prstGeom prst="ellipse">
            <a:avLst/>
          </a:prstGeom>
          <a:solidFill>
            <a:srgbClr val="003B71"/>
          </a:solidFill>
          <a:ln/>
        </p:spPr>
      </p:sp>
      <p:sp>
        <p:nvSpPr>
          <p:cNvPr id="34" name="Text 32"/>
          <p:cNvSpPr/>
          <p:nvPr/>
        </p:nvSpPr>
        <p:spPr>
          <a:xfrm>
            <a:off x="4901184" y="28072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8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5321808" y="2670048"/>
            <a:ext cx="3172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Garantiza acceso equitativo para todos.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754880" y="3319272"/>
            <a:ext cx="388620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901184" y="3456432"/>
            <a:ext cx="292608" cy="292608"/>
          </a:xfrm>
          <a:prstGeom prst="ellipse">
            <a:avLst/>
          </a:prstGeom>
          <a:solidFill>
            <a:srgbClr val="003B71"/>
          </a:solidFill>
          <a:ln/>
        </p:spPr>
      </p:sp>
      <p:sp>
        <p:nvSpPr>
          <p:cNvPr id="38" name="Text 36"/>
          <p:cNvSpPr/>
          <p:nvPr/>
        </p:nvSpPr>
        <p:spPr>
          <a:xfrm>
            <a:off x="4901184" y="34564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9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5321808" y="3319272"/>
            <a:ext cx="3172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Respeta la autoría y la honestidad académica.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754880" y="3968496"/>
            <a:ext cx="388620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901184" y="4105656"/>
            <a:ext cx="292608" cy="292608"/>
          </a:xfrm>
          <a:prstGeom prst="ellipse">
            <a:avLst/>
          </a:prstGeom>
          <a:solidFill>
            <a:srgbClr val="003B71"/>
          </a:solidFill>
          <a:ln/>
        </p:spPr>
      </p:sp>
      <p:sp>
        <p:nvSpPr>
          <p:cNvPr id="42" name="Text 40"/>
          <p:cNvSpPr/>
          <p:nvPr/>
        </p:nvSpPr>
        <p:spPr>
          <a:xfrm>
            <a:off x="4901184" y="41056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5321808" y="3968496"/>
            <a:ext cx="3172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Evalúa el impacto y mejora continuamente.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45" name="Text 43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4</a:t>
            </a:r>
            <a:endParaRPr lang="en-US" sz="850" dirty="0"/>
          </a:p>
        </p:txBody>
      </p:sp>
      <p:sp>
        <p:nvSpPr>
          <p:cNvPr id="46" name="Text 44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26480" y="365760"/>
            <a:ext cx="4023360" cy="40233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12280" y="1051560"/>
            <a:ext cx="2651760" cy="26517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5B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98080" y="1737360"/>
            <a:ext cx="1280160" cy="1280160"/>
          </a:xfrm>
          <a:prstGeom prst="ellipse">
            <a:avLst/>
          </a:prstGeom>
          <a:solidFill>
            <a:srgbClr val="003B71"/>
          </a:solidFill>
          <a:ln w="19050">
            <a:solidFill>
              <a:srgbClr val="F5A8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82128" y="2121408"/>
            <a:ext cx="512064" cy="51206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6" name="Text 4"/>
          <p:cNvSpPr/>
          <p:nvPr/>
        </p:nvSpPr>
        <p:spPr>
          <a:xfrm>
            <a:off x="530352" y="7772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86868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12000" dirty="0"/>
          </a:p>
        </p:txBody>
      </p:sp>
      <p:sp>
        <p:nvSpPr>
          <p:cNvPr id="8" name="Text 6"/>
          <p:cNvSpPr/>
          <p:nvPr/>
        </p:nvSpPr>
        <p:spPr>
          <a:xfrm>
            <a:off x="530352" y="2880360"/>
            <a:ext cx="5760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Proyectos de innovación educativa mediados por IA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530352" y="4224528"/>
            <a:ext cx="89245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0352" y="4224528"/>
            <a:ext cx="8924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Anatomía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587398" y="4224528"/>
            <a:ext cx="1042416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587398" y="4224528"/>
            <a:ext cx="10424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Planificar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794406" y="4224528"/>
            <a:ext cx="89245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794406" y="4224528"/>
            <a:ext cx="8924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Ejecutar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851453" y="4224528"/>
            <a:ext cx="1342339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51453" y="4224528"/>
            <a:ext cx="13423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Producto final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30352" y="4809744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Sesión 4 · UTP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ANATOMÍA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Las partes de un proyecto de innovación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750" y="1655430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16152" y="1591056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Justificación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85800" y="2194560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problema resuelve y por qué importa.</a:t>
            </a:r>
            <a:endParaRPr lang="en-US" sz="1030" dirty="0"/>
          </a:p>
        </p:txBody>
      </p:sp>
      <p:sp>
        <p:nvSpPr>
          <p:cNvPr id="9" name="Shape 6"/>
          <p:cNvSpPr/>
          <p:nvPr/>
        </p:nvSpPr>
        <p:spPr>
          <a:xfrm>
            <a:off x="3276600" y="1371600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45948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430" y="1655430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989832" y="1591056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Objetivos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3459480" y="2194560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se espera lograr, de forma medible.</a:t>
            </a:r>
            <a:endParaRPr lang="en-US" sz="1030" dirty="0"/>
          </a:p>
        </p:txBody>
      </p:sp>
      <p:sp>
        <p:nvSpPr>
          <p:cNvPr id="14" name="Shape 10"/>
          <p:cNvSpPr/>
          <p:nvPr/>
        </p:nvSpPr>
        <p:spPr>
          <a:xfrm>
            <a:off x="6050280" y="1371600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23316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10" y="1655430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763512" y="1591056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Actividades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6233160" y="2194560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harán los estudiantes, paso a paso.</a:t>
            </a:r>
            <a:endParaRPr lang="en-US" sz="1030" dirty="0"/>
          </a:p>
        </p:txBody>
      </p:sp>
      <p:sp>
        <p:nvSpPr>
          <p:cNvPr id="19" name="Shape 14"/>
          <p:cNvSpPr/>
          <p:nvPr/>
        </p:nvSpPr>
        <p:spPr>
          <a:xfrm>
            <a:off x="502920" y="2999232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8580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750" y="3283062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216152" y="3218688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Recursos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685800" y="382219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Herramientas de IA, materiales y tiempos.</a:t>
            </a:r>
            <a:endParaRPr lang="en-US" sz="1030" dirty="0"/>
          </a:p>
        </p:txBody>
      </p:sp>
      <p:sp>
        <p:nvSpPr>
          <p:cNvPr id="24" name="Shape 18"/>
          <p:cNvSpPr/>
          <p:nvPr/>
        </p:nvSpPr>
        <p:spPr>
          <a:xfrm>
            <a:off x="3276600" y="2999232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45948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0430" y="3283062"/>
            <a:ext cx="218724" cy="21872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3989832" y="3218688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Evaluación</a:t>
            </a:r>
            <a:endParaRPr lang="en-US" sz="1250" dirty="0"/>
          </a:p>
        </p:txBody>
      </p:sp>
      <p:sp>
        <p:nvSpPr>
          <p:cNvPr id="28" name="Text 21"/>
          <p:cNvSpPr/>
          <p:nvPr/>
        </p:nvSpPr>
        <p:spPr>
          <a:xfrm>
            <a:off x="3459480" y="382219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se sabrá si funcionó.</a:t>
            </a:r>
            <a:endParaRPr lang="en-US" sz="1030" dirty="0"/>
          </a:p>
        </p:txBody>
      </p:sp>
      <p:sp>
        <p:nvSpPr>
          <p:cNvPr id="29" name="Shape 22"/>
          <p:cNvSpPr/>
          <p:nvPr/>
        </p:nvSpPr>
        <p:spPr>
          <a:xfrm>
            <a:off x="6050280" y="2999232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23316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4110" y="3283062"/>
            <a:ext cx="218724" cy="21872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6763512" y="3218688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Mejora</a:t>
            </a:r>
            <a:endParaRPr lang="en-US" sz="1250" dirty="0"/>
          </a:p>
        </p:txBody>
      </p:sp>
      <p:sp>
        <p:nvSpPr>
          <p:cNvPr id="33" name="Text 25"/>
          <p:cNvSpPr/>
          <p:nvPr/>
        </p:nvSpPr>
        <p:spPr>
          <a:xfrm>
            <a:off x="6233160" y="382219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se sistematiza y se perfecciona.</a:t>
            </a:r>
            <a:endParaRPr lang="en-US" sz="1030" dirty="0"/>
          </a:p>
        </p:txBody>
      </p:sp>
      <p:sp>
        <p:nvSpPr>
          <p:cNvPr id="34" name="Shape 26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5" name="Text 27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4</a:t>
            </a:r>
            <a:endParaRPr lang="en-US" sz="850" dirty="0"/>
          </a:p>
        </p:txBody>
      </p:sp>
      <p:sp>
        <p:nvSpPr>
          <p:cNvPr id="36" name="Text 28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PLANIFICAR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 la idea al plan de acción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725930" cy="205740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11899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7503" y="1746138"/>
            <a:ext cx="256764" cy="2567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94360" y="2267712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 · Meta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40080" y="2578608"/>
            <a:ext cx="145161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quiero que aprendan y cómo lo sabré?</a:t>
            </a:r>
            <a:endParaRPr lang="en-US" sz="1020" dirty="0"/>
          </a:p>
        </p:txBody>
      </p:sp>
      <p:sp>
        <p:nvSpPr>
          <p:cNvPr id="9" name="Shape 6"/>
          <p:cNvSpPr/>
          <p:nvPr/>
        </p:nvSpPr>
        <p:spPr>
          <a:xfrm>
            <a:off x="2640330" y="1417320"/>
            <a:ext cx="1725930" cy="205740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25640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913" y="1746138"/>
            <a:ext cx="256764" cy="25676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731770" y="2267712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 · Cronograma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2777490" y="2578608"/>
            <a:ext cx="145161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¿En qué sesiones y con qué tiempos?</a:t>
            </a:r>
            <a:endParaRPr lang="en-US" sz="1020" dirty="0"/>
          </a:p>
        </p:txBody>
      </p:sp>
      <p:sp>
        <p:nvSpPr>
          <p:cNvPr id="14" name="Shape 10"/>
          <p:cNvSpPr/>
          <p:nvPr/>
        </p:nvSpPr>
        <p:spPr>
          <a:xfrm>
            <a:off x="4777740" y="1417320"/>
            <a:ext cx="1725930" cy="205740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539381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323" y="1746138"/>
            <a:ext cx="256764" cy="25676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869180" y="2267712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 · Recursos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4914900" y="2578608"/>
            <a:ext cx="145161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herramientas, materiales y apoyos necesito?</a:t>
            </a:r>
            <a:endParaRPr lang="en-US" sz="1020" dirty="0"/>
          </a:p>
        </p:txBody>
      </p:sp>
      <p:sp>
        <p:nvSpPr>
          <p:cNvPr id="19" name="Shape 14"/>
          <p:cNvSpPr/>
          <p:nvPr/>
        </p:nvSpPr>
        <p:spPr>
          <a:xfrm>
            <a:off x="6915150" y="1417320"/>
            <a:ext cx="1725930" cy="205740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53122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9733" y="1746138"/>
            <a:ext cx="256764" cy="25676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006590" y="2267712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 · Riesgos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7052310" y="2578608"/>
            <a:ext cx="145161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puede fallar y cómo lo preveo?</a:t>
            </a:r>
            <a:endParaRPr lang="en-US" sz="1020" dirty="0"/>
          </a:p>
        </p:txBody>
      </p:sp>
      <p:sp>
        <p:nvSpPr>
          <p:cNvPr id="24" name="Shape 18"/>
          <p:cNvSpPr/>
          <p:nvPr/>
        </p:nvSpPr>
        <p:spPr>
          <a:xfrm>
            <a:off x="502920" y="3767328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Text 19"/>
          <p:cNvSpPr/>
          <p:nvPr/>
        </p:nvSpPr>
        <p:spPr>
          <a:xfrm>
            <a:off x="777240" y="3895344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Empieza pequeño.  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buen proyecto de innovación cabe en una unidad o un par de clases. Pilotea, aprende y luego escala.</a:t>
            </a:r>
            <a:endParaRPr lang="en-US" sz="1250" dirty="0"/>
          </a:p>
        </p:txBody>
      </p:sp>
      <p:sp>
        <p:nvSpPr>
          <p:cNvPr id="26" name="Shape 20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7" name="Text 21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4</a:t>
            </a:r>
            <a:endParaRPr lang="en-US" sz="850" dirty="0"/>
          </a:p>
        </p:txBody>
      </p:sp>
      <p:sp>
        <p:nvSpPr>
          <p:cNvPr id="28" name="Text 22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EJECUTAR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Llevar el proyecto al aula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397764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49047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750" y="1591422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34440" y="1508760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Pilotea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234440" y="1819656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Prueba con un grupo antes de generalizar.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663440" y="1325880"/>
            <a:ext cx="397764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846320" y="149047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270" y="1591422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94960" y="1508760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Acompaña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5394960" y="1819656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rol es mediar, no solo poner la actividad.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502920" y="2734056"/>
            <a:ext cx="397764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85800" y="2898648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50" y="2999598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34440" y="291693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Observa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1234440" y="3227832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 qué pasa: qué motiva, qué confunde.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4663440" y="2734056"/>
            <a:ext cx="397764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846320" y="2898648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7270" y="2999598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394960" y="291693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Ajusta sobre la marcha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5394960" y="3227832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Corrige en tiempo real lo que no funciona.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502920" y="4169664"/>
            <a:ext cx="8138160" cy="475488"/>
          </a:xfrm>
          <a:prstGeom prst="roundRect">
            <a:avLst>
              <a:gd name="adj" fmla="val 11538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Text 19"/>
          <p:cNvSpPr/>
          <p:nvPr/>
        </p:nvSpPr>
        <p:spPr>
          <a:xfrm>
            <a:off x="777240" y="4197096"/>
            <a:ext cx="7589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A5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Recuerda:  </a:t>
            </a:r>
            <a:pPr indent="0" marL="0">
              <a:buNone/>
            </a:pPr>
            <a:r>
              <a:rPr lang="en-US" sz="115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error no es un fracaso, es información para mejorar. Documenta también lo que no salió bien.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7" name="Text 21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4</a:t>
            </a:r>
            <a:endParaRPr lang="en-US" sz="850" dirty="0"/>
          </a:p>
        </p:txBody>
      </p:sp>
      <p:sp>
        <p:nvSpPr>
          <p:cNvPr id="28" name="Text 22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TU ENTREGABLE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El producto final del módulo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886200" cy="3246120"/>
          </a:xfrm>
          <a:prstGeom prst="roundRect">
            <a:avLst>
              <a:gd name="adj" fmla="val 1690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627632"/>
            <a:ext cx="548640" cy="548640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914" y="1759306"/>
            <a:ext cx="285293" cy="28529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304288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Una propuesta pedagógica innovadora mediada por IA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77240" y="320040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CE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tu propia práctica docente, lista para llevar al aula.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77240" y="416052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 el 70 % de la evaluación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617720" y="1371600"/>
            <a:ext cx="4023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800600" y="1545336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161" y="1641897"/>
            <a:ext cx="209215" cy="20921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349240" y="145389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Contexto y problema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quién va dirigido y qué necesidad atiende.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617720" y="2212848"/>
            <a:ext cx="4023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800600" y="2386584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161" y="2483145"/>
            <a:ext cx="209215" cy="20921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349240" y="2295144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recurso con IA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diseñaste, con su fundamentación.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4617720" y="3054096"/>
            <a:ext cx="4023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4800600" y="3227832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161" y="3324393"/>
            <a:ext cx="209215" cy="20921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349240" y="3136392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 aula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se implementa y se evalúa.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>
            <a:off x="4617720" y="3895344"/>
            <a:ext cx="4023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4800600" y="4069080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161" y="4165641"/>
            <a:ext cx="209215" cy="209215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5349240" y="3977640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Reflexión ética y CTS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cuida los datos, la equidad y el contexto.</a:t>
            </a:r>
            <a:endParaRPr lang="en-US" sz="1200" dirty="0"/>
          </a:p>
        </p:txBody>
      </p:sp>
      <p:sp>
        <p:nvSpPr>
          <p:cNvPr id="26" name="Shape 19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7" name="Text 20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4</a:t>
            </a:r>
            <a:endParaRPr lang="en-US" sz="850" dirty="0"/>
          </a:p>
        </p:txBody>
      </p:sp>
      <p:sp>
        <p:nvSpPr>
          <p:cNvPr id="28" name="Text 21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26480" y="365760"/>
            <a:ext cx="4023360" cy="40233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12280" y="1051560"/>
            <a:ext cx="2651760" cy="26517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5B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98080" y="1737360"/>
            <a:ext cx="1280160" cy="1280160"/>
          </a:xfrm>
          <a:prstGeom prst="ellipse">
            <a:avLst/>
          </a:prstGeom>
          <a:solidFill>
            <a:srgbClr val="003B71"/>
          </a:solidFill>
          <a:ln w="19050">
            <a:solidFill>
              <a:srgbClr val="F5A8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82128" y="2121408"/>
            <a:ext cx="512064" cy="51206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6" name="Text 4"/>
          <p:cNvSpPr/>
          <p:nvPr/>
        </p:nvSpPr>
        <p:spPr>
          <a:xfrm>
            <a:off x="530352" y="7772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86868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12000" dirty="0"/>
          </a:p>
        </p:txBody>
      </p:sp>
      <p:sp>
        <p:nvSpPr>
          <p:cNvPr id="8" name="Text 6"/>
          <p:cNvSpPr/>
          <p:nvPr/>
        </p:nvSpPr>
        <p:spPr>
          <a:xfrm>
            <a:off x="530352" y="2880360"/>
            <a:ext cx="5760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Evaluación, sistematización y mejora continua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530352" y="4224528"/>
            <a:ext cx="81747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0352" y="4224528"/>
            <a:ext cx="8174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Evaluar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512418" y="4224528"/>
            <a:ext cx="1192378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512418" y="4224528"/>
            <a:ext cx="119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Sistematizar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869387" y="4224528"/>
            <a:ext cx="81747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869387" y="4224528"/>
            <a:ext cx="8174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Mejorar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530352" y="4809744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Sesión 4 · UTP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03 · EVALUAR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¿Funcionó? Cómo saberlo con evidencia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897380" cy="2194560"/>
          </a:xfrm>
          <a:prstGeom prst="roundRect">
            <a:avLst>
              <a:gd name="adj" fmla="val 28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204722" y="1645920"/>
            <a:ext cx="493776" cy="49377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3228" y="1764426"/>
            <a:ext cx="256764" cy="2567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76072" y="2304288"/>
            <a:ext cx="17510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Aprendizaje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12648" y="2633472"/>
            <a:ext cx="16779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¿Mejoró la comprensión del concepto?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83180" y="1417320"/>
            <a:ext cx="1897380" cy="2194560"/>
          </a:xfrm>
          <a:prstGeom prst="roundRect">
            <a:avLst>
              <a:gd name="adj" fmla="val 28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284982" y="1645920"/>
            <a:ext cx="493776" cy="49377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488" y="1764426"/>
            <a:ext cx="256764" cy="25676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656332" y="2304288"/>
            <a:ext cx="17510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Motivación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2692908" y="2633472"/>
            <a:ext cx="16779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¿Aumentó el interés y la participación?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4663440" y="1417320"/>
            <a:ext cx="1897380" cy="2194560"/>
          </a:xfrm>
          <a:prstGeom prst="roundRect">
            <a:avLst>
              <a:gd name="adj" fmla="val 28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5365242" y="1645920"/>
            <a:ext cx="493776" cy="49377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748" y="1764426"/>
            <a:ext cx="256764" cy="25676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736592" y="2304288"/>
            <a:ext cx="17510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Equidad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4773168" y="2633472"/>
            <a:ext cx="16779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¿Aprendieron todos, o solo algunos?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6743700" y="1417320"/>
            <a:ext cx="1897380" cy="2194560"/>
          </a:xfrm>
          <a:prstGeom prst="roundRect">
            <a:avLst>
              <a:gd name="adj" fmla="val 28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445502" y="1645920"/>
            <a:ext cx="493776" cy="49377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4008" y="1764426"/>
            <a:ext cx="256764" cy="25676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816852" y="2304288"/>
            <a:ext cx="17510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Tu práctica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6853428" y="2633472"/>
            <a:ext cx="16779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aprendiste tú como docente?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502920" y="3886200"/>
            <a:ext cx="8138160" cy="749808"/>
          </a:xfrm>
          <a:prstGeom prst="roundRect">
            <a:avLst>
              <a:gd name="adj" fmla="val 7317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Text 19"/>
          <p:cNvSpPr/>
          <p:nvPr/>
        </p:nvSpPr>
        <p:spPr>
          <a:xfrm>
            <a:off x="777240" y="3959352"/>
            <a:ext cx="7589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A5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Evidencia, no impresión:  </a:t>
            </a:r>
            <a:pPr indent="0" marL="0">
              <a:buNone/>
            </a:pPr>
            <a:r>
              <a:rPr lang="en-US" sz="12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recoge datos —productos, observaciones, voces de los estudiantes— para sostener tus conclusiones.</a:t>
            </a:r>
            <a:endParaRPr lang="en-US" sz="1200" dirty="0"/>
          </a:p>
        </p:txBody>
      </p:sp>
      <p:sp>
        <p:nvSpPr>
          <p:cNvPr id="26" name="Shape 20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7" name="Text 21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4</a:t>
            </a:r>
            <a:endParaRPr lang="en-US" sz="850" dirty="0"/>
          </a:p>
        </p:txBody>
      </p:sp>
      <p:sp>
        <p:nvSpPr>
          <p:cNvPr id="28" name="Text 22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16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03 · SISTEMATIZAR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Documentar para no perder lo aprendido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886200" cy="3246120"/>
          </a:xfrm>
          <a:prstGeom prst="roundRect">
            <a:avLst>
              <a:gd name="adj" fmla="val 1690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627632"/>
            <a:ext cx="548640" cy="548640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914" y="1759306"/>
            <a:ext cx="285293" cy="28529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304288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¿Qué es sistematizar?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77240" y="279806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CE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Registrar de forma ordenada la experiencia —lo que se hizo, lo que pasó y lo que se aprendió— para reflexionar y compartir.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617720" y="1371600"/>
            <a:ext cx="4023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800600" y="1545336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161" y="1641897"/>
            <a:ext cx="209215" cy="20921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49240" y="145389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 el proceso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hiciste, cuándo y con qué recursos.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4617720" y="2212848"/>
            <a:ext cx="4023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800600" y="2386584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161" y="2483145"/>
            <a:ext cx="209215" cy="20921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349240" y="2295144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 evidencias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Productos, fotos, comentarios, datos.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4617720" y="3054096"/>
            <a:ext cx="4023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4800600" y="3227832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161" y="3324393"/>
            <a:ext cx="209215" cy="209215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349240" y="3136392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Extrae aprendizajes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funcionó, qué no y por qué.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4617720" y="3895344"/>
            <a:ext cx="4023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4800600" y="4069080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161" y="4165641"/>
            <a:ext cx="209215" cy="209215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5349240" y="3977640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Comparte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colegas: tu experiencia ayuda a otros.</a:t>
            </a:r>
            <a:endParaRPr lang="en-US" sz="1200" dirty="0"/>
          </a:p>
        </p:txBody>
      </p:sp>
      <p:sp>
        <p:nvSpPr>
          <p:cNvPr id="25" name="Shape 18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6" name="Text 19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4</a:t>
            </a:r>
            <a:endParaRPr lang="en-US" sz="850" dirty="0"/>
          </a:p>
        </p:txBody>
      </p:sp>
      <p:sp>
        <p:nvSpPr>
          <p:cNvPr id="27" name="Text 20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17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03 · MEJORA CONTINUA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innovación es un ciclo, no un evento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725930" cy="205740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11899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7503" y="1746138"/>
            <a:ext cx="256764" cy="2567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94360" y="2286000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 · Planear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615184"/>
            <a:ext cx="145161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qué mejorar y cómo.</a:t>
            </a:r>
            <a:endParaRPr lang="en-US" sz="1020" dirty="0"/>
          </a:p>
        </p:txBody>
      </p:sp>
      <p:sp>
        <p:nvSpPr>
          <p:cNvPr id="9" name="Text 6"/>
          <p:cNvSpPr/>
          <p:nvPr/>
        </p:nvSpPr>
        <p:spPr>
          <a:xfrm>
            <a:off x="2247138" y="21488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2640330" y="1417320"/>
            <a:ext cx="1725930" cy="205740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5640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913" y="1746138"/>
            <a:ext cx="256764" cy="2567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731770" y="2286000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 · Hacer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2777490" y="2615184"/>
            <a:ext cx="145161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 el cambio en el aula.</a:t>
            </a:r>
            <a:endParaRPr lang="en-US" sz="1020" dirty="0"/>
          </a:p>
        </p:txBody>
      </p:sp>
      <p:sp>
        <p:nvSpPr>
          <p:cNvPr id="15" name="Text 11"/>
          <p:cNvSpPr/>
          <p:nvPr/>
        </p:nvSpPr>
        <p:spPr>
          <a:xfrm>
            <a:off x="4384548" y="21488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2"/>
          <p:cNvSpPr/>
          <p:nvPr/>
        </p:nvSpPr>
        <p:spPr>
          <a:xfrm>
            <a:off x="4777740" y="1417320"/>
            <a:ext cx="1725930" cy="205740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539381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323" y="1746138"/>
            <a:ext cx="256764" cy="25676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869180" y="2286000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 · Verificar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4914900" y="2615184"/>
            <a:ext cx="145161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Mide los resultados con evidencia.</a:t>
            </a:r>
            <a:endParaRPr lang="en-US" sz="1020" dirty="0"/>
          </a:p>
        </p:txBody>
      </p:sp>
      <p:sp>
        <p:nvSpPr>
          <p:cNvPr id="21" name="Text 16"/>
          <p:cNvSpPr/>
          <p:nvPr/>
        </p:nvSpPr>
        <p:spPr>
          <a:xfrm>
            <a:off x="6521958" y="21488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2200" dirty="0"/>
          </a:p>
        </p:txBody>
      </p:sp>
      <p:sp>
        <p:nvSpPr>
          <p:cNvPr id="22" name="Shape 17"/>
          <p:cNvSpPr/>
          <p:nvPr/>
        </p:nvSpPr>
        <p:spPr>
          <a:xfrm>
            <a:off x="6915150" y="1417320"/>
            <a:ext cx="1725930" cy="205740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753122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9733" y="1746138"/>
            <a:ext cx="256764" cy="25676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006590" y="2286000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 · Actuar</a:t>
            </a:r>
            <a:endParaRPr lang="en-US" sz="1300" dirty="0"/>
          </a:p>
        </p:txBody>
      </p:sp>
      <p:sp>
        <p:nvSpPr>
          <p:cNvPr id="26" name="Text 20"/>
          <p:cNvSpPr/>
          <p:nvPr/>
        </p:nvSpPr>
        <p:spPr>
          <a:xfrm>
            <a:off x="7052310" y="2615184"/>
            <a:ext cx="145161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Ajusta y vuelve a empezar, mejor.</a:t>
            </a:r>
            <a:endParaRPr lang="en-US" sz="1020" dirty="0"/>
          </a:p>
        </p:txBody>
      </p:sp>
      <p:sp>
        <p:nvSpPr>
          <p:cNvPr id="27" name="Shape 21"/>
          <p:cNvSpPr/>
          <p:nvPr/>
        </p:nvSpPr>
        <p:spPr>
          <a:xfrm>
            <a:off x="502920" y="3767328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8" name="Text 22"/>
          <p:cNvSpPr/>
          <p:nvPr/>
        </p:nvSpPr>
        <p:spPr>
          <a:xfrm>
            <a:off x="777240" y="3895344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 PHVA.  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vez que repites el ciclo, tu práctica se vuelve más efectiva, más justa y más tuya. Mejorar nunca termina.</a:t>
            </a:r>
            <a:endParaRPr lang="en-US" sz="1250" dirty="0"/>
          </a:p>
        </p:txBody>
      </p:sp>
      <p:sp>
        <p:nvSpPr>
          <p:cNvPr id="29" name="Shape 23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0" name="Text 24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4</a:t>
            </a:r>
            <a:endParaRPr lang="en-US" sz="850" dirty="0"/>
          </a:p>
        </p:txBody>
      </p:sp>
      <p:sp>
        <p:nvSpPr>
          <p:cNvPr id="31" name="Text 25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18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EVALUACIÓN DEL MÓDULO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Cómo se valora tu trabajo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EF5FC"/>
          </a:solidFill>
          <a:ln/>
        </p:spPr>
      </p:sp>
      <p:sp>
        <p:nvSpPr>
          <p:cNvPr id="5" name="Shape 3"/>
          <p:cNvSpPr/>
          <p:nvPr/>
        </p:nvSpPr>
        <p:spPr>
          <a:xfrm>
            <a:off x="502920" y="1417320"/>
            <a:ext cx="2441448" cy="566928"/>
          </a:xfrm>
          <a:prstGeom prst="rect">
            <a:avLst/>
          </a:prstGeom>
          <a:solidFill>
            <a:srgbClr val="0B5FA5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417320"/>
            <a:ext cx="2441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Proceso 30 %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944368" y="1417320"/>
            <a:ext cx="56967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Producto final 70 %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2286000"/>
            <a:ext cx="2590800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04088" y="2432304"/>
            <a:ext cx="2188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30 %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704088" y="2926080"/>
            <a:ext cx="21884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Autoevaluación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704088" y="3236976"/>
            <a:ext cx="21884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propia mirada crítica sobre lo aprendido.</a:t>
            </a:r>
            <a:endParaRPr lang="en-US" sz="1030" dirty="0"/>
          </a:p>
        </p:txBody>
      </p:sp>
      <p:sp>
        <p:nvSpPr>
          <p:cNvPr id="12" name="Shape 10"/>
          <p:cNvSpPr/>
          <p:nvPr/>
        </p:nvSpPr>
        <p:spPr>
          <a:xfrm>
            <a:off x="3276600" y="2286000"/>
            <a:ext cx="2590800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477768" y="2432304"/>
            <a:ext cx="2188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30 %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3477768" y="2926080"/>
            <a:ext cx="21884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Coevaluación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3477768" y="3236976"/>
            <a:ext cx="21884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valoración entre pares del diplomado.</a:t>
            </a:r>
            <a:endParaRPr lang="en-US" sz="1030" dirty="0"/>
          </a:p>
        </p:txBody>
      </p:sp>
      <p:sp>
        <p:nvSpPr>
          <p:cNvPr id="16" name="Shape 14"/>
          <p:cNvSpPr/>
          <p:nvPr/>
        </p:nvSpPr>
        <p:spPr>
          <a:xfrm>
            <a:off x="6050280" y="2286000"/>
            <a:ext cx="2590800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251448" y="2432304"/>
            <a:ext cx="2188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40 %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6251448" y="2926080"/>
            <a:ext cx="21884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Heteroevaluación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6251448" y="3236976"/>
            <a:ext cx="21884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valoración del docente orientador.</a:t>
            </a:r>
            <a:endParaRPr lang="en-US" sz="1030" dirty="0"/>
          </a:p>
        </p:txBody>
      </p:sp>
      <p:sp>
        <p:nvSpPr>
          <p:cNvPr id="20" name="Shape 18"/>
          <p:cNvSpPr/>
          <p:nvPr/>
        </p:nvSpPr>
        <p:spPr>
          <a:xfrm>
            <a:off x="502920" y="3977640"/>
            <a:ext cx="8138160" cy="658368"/>
          </a:xfrm>
          <a:prstGeom prst="roundRect">
            <a:avLst>
              <a:gd name="adj" fmla="val 8333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777240" y="4050792"/>
            <a:ext cx="7589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A5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Evaluación formativa:  </a:t>
            </a:r>
            <a:pPr indent="0" marL="0">
              <a:buNone/>
            </a:pPr>
            <a:r>
              <a:rPr lang="en-US" sz="12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 trata solo de una nota, sino de crecer como docente innovador, con criterios claros y reflexión.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3" name="Text 21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4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19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MANOS A LA OBRA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Laboratorio: Auditoría ética de la IA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651760" cy="3246120"/>
          </a:xfrm>
          <a:prstGeom prst="roundRect">
            <a:avLst>
              <a:gd name="adj" fmla="val 2069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627632"/>
            <a:ext cx="512064" cy="512064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415" y="1750527"/>
            <a:ext cx="266273" cy="2662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22860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Audita tu recurso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31520" y="288036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CE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 con lente ética el recurso que diseñaste y construye tu decálogo.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731520" y="3840480"/>
            <a:ext cx="2240280" cy="457200"/>
          </a:xfrm>
          <a:prstGeom prst="roundRect">
            <a:avLst>
              <a:gd name="adj" fmla="val 16000"/>
            </a:avLst>
          </a:prstGeom>
          <a:solidFill>
            <a:srgbClr val="F5A800"/>
          </a:solidFill>
          <a:ln/>
        </p:spPr>
      </p:sp>
      <p:sp>
        <p:nvSpPr>
          <p:cNvPr id="10" name="Text 7"/>
          <p:cNvSpPr/>
          <p:nvPr/>
        </p:nvSpPr>
        <p:spPr>
          <a:xfrm>
            <a:off x="731520" y="38404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51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grupos · 40 min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429000" y="1371600"/>
            <a:ext cx="52120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611880" y="1527048"/>
            <a:ext cx="402336" cy="402336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3" name="Text 10"/>
          <p:cNvSpPr/>
          <p:nvPr/>
        </p:nvSpPr>
        <p:spPr>
          <a:xfrm>
            <a:off x="3611880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160520" y="1444752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 los datos</a:t>
            </a:r>
            <a:endParaRPr lang="en-US" sz="115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información usa? ¿Protege a los menores?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3429000" y="2221992"/>
            <a:ext cx="52120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3611880" y="2377440"/>
            <a:ext cx="402336" cy="402336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7" name="Text 14"/>
          <p:cNvSpPr/>
          <p:nvPr/>
        </p:nvSpPr>
        <p:spPr>
          <a:xfrm>
            <a:off x="361188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4160520" y="2295144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 sesgos</a:t>
            </a:r>
            <a:endParaRPr lang="en-US" sz="115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¿Favorece o excluye a algún estudiante?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3429000" y="3072384"/>
            <a:ext cx="52120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3611880" y="3227832"/>
            <a:ext cx="402336" cy="402336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21" name="Text 18"/>
          <p:cNvSpPr/>
          <p:nvPr/>
        </p:nvSpPr>
        <p:spPr>
          <a:xfrm>
            <a:off x="3611880" y="32278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4160520" y="3145536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 la transparencia</a:t>
            </a:r>
            <a:endParaRPr lang="en-US" sz="115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¿Se sabe cuándo y cómo interviene la IA?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3429000" y="3922776"/>
            <a:ext cx="52120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3611880" y="4078224"/>
            <a:ext cx="402336" cy="402336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25" name="Text 22"/>
          <p:cNvSpPr/>
          <p:nvPr/>
        </p:nvSpPr>
        <p:spPr>
          <a:xfrm>
            <a:off x="3611880" y="407822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4160520" y="3995928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tu decálogo</a:t>
            </a:r>
            <a:endParaRPr lang="en-US" sz="115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reglas de oro para tu aula.</a:t>
            </a:r>
            <a:endParaRPr lang="en-US" sz="1150" dirty="0"/>
          </a:p>
        </p:txBody>
      </p:sp>
      <p:sp>
        <p:nvSpPr>
          <p:cNvPr id="27" name="Shape 24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8" name="Text 25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4</a:t>
            </a:r>
            <a:endParaRPr lang="en-US" sz="850" dirty="0"/>
          </a:p>
        </p:txBody>
      </p:sp>
      <p:sp>
        <p:nvSpPr>
          <p:cNvPr id="29" name="Text 26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20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03720" y="-1417320"/>
            <a:ext cx="4206240" cy="420624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635240" y="-685800"/>
            <a:ext cx="2743200" cy="274320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5B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75320" y="0"/>
            <a:ext cx="1005840" cy="1005840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5" name="Text 3"/>
          <p:cNvSpPr/>
          <p:nvPr/>
        </p:nvSpPr>
        <p:spPr>
          <a:xfrm>
            <a:off x="530352" y="6400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FIN DEL MÓDULO 9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1024128"/>
            <a:ext cx="6583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Innovar no es usar IA: es enseñar mejor, con ética y con propósito.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530352" y="2542032"/>
            <a:ext cx="1883664" cy="841248"/>
          </a:xfrm>
          <a:prstGeom prst="roundRect">
            <a:avLst>
              <a:gd name="adj" fmla="val 8696"/>
            </a:avLst>
          </a:prstGeom>
          <a:solidFill>
            <a:srgbClr val="003B71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76656" y="2706624"/>
            <a:ext cx="512064" cy="512064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9551" y="2829519"/>
            <a:ext cx="266273" cy="266273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280160" y="2542032"/>
            <a:ext cx="104241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S1 · Fundamentos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578608" y="2542032"/>
            <a:ext cx="1883664" cy="841248"/>
          </a:xfrm>
          <a:prstGeom prst="roundRect">
            <a:avLst>
              <a:gd name="adj" fmla="val 8696"/>
            </a:avLst>
          </a:prstGeom>
          <a:solidFill>
            <a:srgbClr val="003B71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724912" y="2706624"/>
            <a:ext cx="512064" cy="512064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807" y="2829519"/>
            <a:ext cx="266273" cy="26627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328416" y="2542032"/>
            <a:ext cx="104241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S2 · Herramientas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4626864" y="2542032"/>
            <a:ext cx="1883664" cy="841248"/>
          </a:xfrm>
          <a:prstGeom prst="roundRect">
            <a:avLst>
              <a:gd name="adj" fmla="val 8696"/>
            </a:avLst>
          </a:prstGeom>
          <a:solidFill>
            <a:srgbClr val="003B71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4773168" y="2706624"/>
            <a:ext cx="512064" cy="512064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063" y="2829519"/>
            <a:ext cx="266273" cy="26627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376672" y="2542032"/>
            <a:ext cx="104241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S3 · Diseño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6675120" y="2542032"/>
            <a:ext cx="1883664" cy="841248"/>
          </a:xfrm>
          <a:prstGeom prst="roundRect">
            <a:avLst>
              <a:gd name="adj" fmla="val 8696"/>
            </a:avLst>
          </a:prstGeom>
          <a:solidFill>
            <a:srgbClr val="003B71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821424" y="2706624"/>
            <a:ext cx="512064" cy="512064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4319" y="2829519"/>
            <a:ext cx="266273" cy="266273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24928" y="2542032"/>
            <a:ext cx="104241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S4 · Ética y mejora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530352" y="3611880"/>
            <a:ext cx="603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CE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¡Felicitaciones! Ahora cuentas con las herramientas para liderar el cambio en tu aula de ciencias.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530352" y="452628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PhD. Álvaro Cárdenas Orozco  ·  alvaro.cardenas.orozco@gmail.com  ·  Universidad Tecnológica de Pereira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4 · Evaluación ética y mejora de la práctica</dc:title>
  <dc:subject>PptxGenJS Presentation</dc:subject>
  <dc:creator>PhD. Álvaro Cárdenas Orozco</dc:creator>
  <cp:lastModifiedBy>PhD. Álvaro Cárdenas Orozco</cp:lastModifiedBy>
  <cp:revision>1</cp:revision>
  <dcterms:created xsi:type="dcterms:W3CDTF">2026-06-13T04:53:29Z</dcterms:created>
  <dcterms:modified xsi:type="dcterms:W3CDTF">2026-06-13T04:53:29Z</dcterms:modified>
</cp:coreProperties>
</file>